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28ad3162300740ef" /><Relationship Type="http://schemas.openxmlformats.org/officeDocument/2006/relationships/extended-properties" Target="/docProps/app.xml" Id="R3a0a76ee723a4c29" /><Relationship Type="http://schemas.openxmlformats.org/officeDocument/2006/relationships/officeDocument" Target="/ppt/presentation.xml" Id="R60003892a73947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cc0c61ad354180"/>
  </p:sldMasterIdLst>
  <p:notesMasterIdLst>
    <p:notesMasterId xmlns:r="http://schemas.openxmlformats.org/officeDocument/2006/relationships" r:id="Rf2fcfacd2ccd4cf9"/>
  </p:notesMasterIdLst>
  <p:sldIdLst>
    <p:sldId xmlns:r="http://schemas.openxmlformats.org/officeDocument/2006/relationships" id="256" r:id="R22222c2835cb42a5"/>
    <p:sldId xmlns:r="http://schemas.openxmlformats.org/officeDocument/2006/relationships" id="257" r:id="R3758e42037c34888"/>
    <p:sldId xmlns:r="http://schemas.openxmlformats.org/officeDocument/2006/relationships" id="258" r:id="R40fff0a34bf14839"/>
    <p:sldId xmlns:r="http://schemas.openxmlformats.org/officeDocument/2006/relationships" id="259" r:id="R85186c6e6442492b"/>
    <p:sldId xmlns:r="http://schemas.openxmlformats.org/officeDocument/2006/relationships" id="260" r:id="R56c95cb9e0e84654"/>
    <p:sldId xmlns:r="http://schemas.openxmlformats.org/officeDocument/2006/relationships" id="261" r:id="R2ca13b86da514d87"/>
    <p:sldId xmlns:r="http://schemas.openxmlformats.org/officeDocument/2006/relationships" id="262" r:id="Ra48ba00fa8f64777"/>
    <p:sldId xmlns:r="http://schemas.openxmlformats.org/officeDocument/2006/relationships" id="263" r:id="Rf1660b566bae4bc6"/>
    <p:sldId xmlns:r="http://schemas.openxmlformats.org/officeDocument/2006/relationships" id="264" r:id="R9426a66af860409b"/>
    <p:sldId xmlns:r="http://schemas.openxmlformats.org/officeDocument/2006/relationships" id="265" r:id="R0a0790b54bf74bec"/>
    <p:sldId xmlns:r="http://schemas.openxmlformats.org/officeDocument/2006/relationships" id="266" r:id="R5bc05c3e0cb949b6"/>
    <p:sldId xmlns:r="http://schemas.openxmlformats.org/officeDocument/2006/relationships" id="267" r:id="Rfa67117453c44110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7ec295e249bf476d" /><Relationship Type="http://schemas.openxmlformats.org/officeDocument/2006/relationships/slideMaster" Target="/ppt/slideMasters/slideMaster1.xml" Id="R5ccc0c61ad354180" /><Relationship Type="http://schemas.openxmlformats.org/officeDocument/2006/relationships/notesMaster" Target="/ppt/notesMasters/notesMaster1.xml" Id="Rf2fcfacd2ccd4cf9" /><Relationship Type="http://schemas.openxmlformats.org/officeDocument/2006/relationships/presProps" Target="/ppt/presProps.xml" Id="Rfd8231c1ad34418d" /><Relationship Type="http://schemas.openxmlformats.org/officeDocument/2006/relationships/tableStyles" Target="/ppt/tableStyles.xml" Id="R73b6e317492f44f3" /><Relationship Type="http://schemas.openxmlformats.org/officeDocument/2006/relationships/slide" Target="/ppt/slides/slide1.xml" Id="R22222c2835cb42a5" /><Relationship Type="http://schemas.openxmlformats.org/officeDocument/2006/relationships/slide" Target="/ppt/slides/slide2.xml" Id="R3758e42037c34888" /><Relationship Type="http://schemas.openxmlformats.org/officeDocument/2006/relationships/slide" Target="/ppt/slides/slide3.xml" Id="R40fff0a34bf14839" /><Relationship Type="http://schemas.openxmlformats.org/officeDocument/2006/relationships/slide" Target="/ppt/slides/slide4.xml" Id="R85186c6e6442492b" /><Relationship Type="http://schemas.openxmlformats.org/officeDocument/2006/relationships/slide" Target="/ppt/slides/slide5.xml" Id="R56c95cb9e0e84654" /><Relationship Type="http://schemas.openxmlformats.org/officeDocument/2006/relationships/slide" Target="/ppt/slides/slide6.xml" Id="R2ca13b86da514d87" /><Relationship Type="http://schemas.openxmlformats.org/officeDocument/2006/relationships/slide" Target="/ppt/slides/slide7.xml" Id="Ra48ba00fa8f64777" /><Relationship Type="http://schemas.openxmlformats.org/officeDocument/2006/relationships/slide" Target="/ppt/slides/slide8.xml" Id="Rf1660b566bae4bc6" /><Relationship Type="http://schemas.openxmlformats.org/officeDocument/2006/relationships/slide" Target="/ppt/slides/slide9.xml" Id="R9426a66af860409b" /><Relationship Type="http://schemas.openxmlformats.org/officeDocument/2006/relationships/slide" Target="/ppt/slides/slide10.xml" Id="R0a0790b54bf74bec" /><Relationship Type="http://schemas.openxmlformats.org/officeDocument/2006/relationships/slide" Target="/ppt/slides/slide11.xml" Id="R5bc05c3e0cb949b6" /><Relationship Type="http://schemas.openxmlformats.org/officeDocument/2006/relationships/slide" Target="/ppt/slides/slide12.xml" Id="Rfa67117453c4411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93b8dbdc8dff4e14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de06fda0419543e2" /><Relationship Type="http://schemas.openxmlformats.org/officeDocument/2006/relationships/notesMaster" Target="/ppt/notesMasters/notesMaster1.xml" Id="R838abed0f2494315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954c63834ec04d5c" /><Relationship Type="http://schemas.openxmlformats.org/officeDocument/2006/relationships/notesMaster" Target="/ppt/notesMasters/notesMaster1.xml" Id="R66e4e6956f80449e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bb4f180d4a214ac2" /><Relationship Type="http://schemas.openxmlformats.org/officeDocument/2006/relationships/notesMaster" Target="/ppt/notesMasters/notesMaster1.xml" Id="R625d1f6f449c4233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5c64fe0ea4a44a22" /><Relationship Type="http://schemas.openxmlformats.org/officeDocument/2006/relationships/notesMaster" Target="/ppt/notesMasters/notesMaster1.xml" Id="Re8f5c46983a2428f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e0ea1183da21499e" /><Relationship Type="http://schemas.openxmlformats.org/officeDocument/2006/relationships/notesMaster" Target="/ppt/notesMasters/notesMaster1.xml" Id="R19ac2c2c5f4e4db3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66ec5cf6a46144ff" /><Relationship Type="http://schemas.openxmlformats.org/officeDocument/2006/relationships/notesMaster" Target="/ppt/notesMasters/notesMaster1.xml" Id="R4759896b962a4ff7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07ab317248ce4f40" /><Relationship Type="http://schemas.openxmlformats.org/officeDocument/2006/relationships/notesMaster" Target="/ppt/notesMasters/notesMaster1.xml" Id="Rfbc14c9af4e84d79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7f235e26c36e420b" /><Relationship Type="http://schemas.openxmlformats.org/officeDocument/2006/relationships/notesMaster" Target="/ppt/notesMasters/notesMaster1.xml" Id="R6df58a3c6370406c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243286007b9747f4" /><Relationship Type="http://schemas.openxmlformats.org/officeDocument/2006/relationships/notesMaster" Target="/ppt/notesMasters/notesMaster1.xml" Id="R52ccdb4783554410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656ef8e8d3034f04" /><Relationship Type="http://schemas.openxmlformats.org/officeDocument/2006/relationships/notesMaster" Target="/ppt/notesMasters/notesMaster1.xml" Id="R83aab9c4a3484826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be9418e59d7f4fac" /><Relationship Type="http://schemas.openxmlformats.org/officeDocument/2006/relationships/notesMaster" Target="/ppt/notesMasters/notesMaster1.xml" Id="R76a9ab63a96f4791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221652628671453f" /><Relationship Type="http://schemas.openxmlformats.org/officeDocument/2006/relationships/notesMaster" Target="/ppt/notesMasters/notesMaster1.xml" Id="Rf55123f8ef7749ff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Supplied source deck: Презентация редакция Rutube (1).pdf, pages 1.</a:t>
            </a:r>
          </a:p>
          <a:p xmlns:a="http://schemas.openxmlformats.org/drawingml/2006/main">
            <a:r>
              <a:t>- January 2027 premiere window: user-provided working context.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Supplied source deck: Презентация редакция Rutube (1).pdf.</a:t>
            </a:r>
          </a:p>
          <a:p xmlns:a="http://schemas.openxmlformats.org/drawingml/2006/main">
            <a:r>
              <a:t>- January 2027 premiere window: user-provided working context.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Supplied source deck: Презентация редакция Rutube (1).pdf.</a:t>
            </a:r>
          </a:p>
          <a:p xmlns:a="http://schemas.openxmlformats.org/drawingml/2006/main">
            <a:r>
              <a:t>- January 2027 premiere window: user-provided working context.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Supplied source deck: Презентация редакция Rutube (1).pdf, pages 1.</a:t>
            </a:r>
          </a:p>
          <a:p xmlns:a="http://schemas.openxmlformats.org/drawingml/2006/main">
            <a:r>
              <a:t>- January 2027 premiere window: user-provided working context.</a:t>
            </a:r>
          </a:p>
          <a:p xmlns:a="http://schemas.openxmlformats.org/drawingml/2006/main">
            <a:r>
              <a:t>- View target is a planning range, not a guaranteed result.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Supplied source deck: Презентация редакция Rutube (1).pdf, pages 2, 3, 10, 13.</a:t>
            </a:r>
          </a:p>
          <a:p xmlns:a="http://schemas.openxmlformats.org/drawingml/2006/main">
            <a:r>
              <a:t>- January 2027 premiere window: user-provided working context.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Supplied source deck: Презентация редакция Rutube (1).pdf.</a:t>
            </a:r>
          </a:p>
          <a:p xmlns:a="http://schemas.openxmlformats.org/drawingml/2006/main">
            <a:r>
              <a:t>- January 2027 premiere window: user-provided working context.</a:t>
            </a:r>
          </a:p>
          <a:p xmlns:a="http://schemas.openxmlformats.org/drawingml/2006/main">
            <a:r>
              <a:t>- Cognitive framing is a campaign concept, not a medical or scientific efficacy claim.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Supplied source deck: Презентация редакция Rutube (1).pdf.</a:t>
            </a:r>
          </a:p>
          <a:p xmlns:a="http://schemas.openxmlformats.org/drawingml/2006/main">
            <a:r>
              <a:t>- January 2027 premiere window: user-provided working context.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Supplied source deck: Презентация редакция Rutube (1).pdf, pages 1.</a:t>
            </a:r>
          </a:p>
          <a:p xmlns:a="http://schemas.openxmlformats.org/drawingml/2006/main">
            <a:r>
              <a:t>- January 2027 premiere window: user-provided working context.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Supplied source deck: Презентация редакция Rutube (1).pdf, pages 12.</a:t>
            </a:r>
          </a:p>
          <a:p xmlns:a="http://schemas.openxmlformats.org/drawingml/2006/main">
            <a:r>
              <a:t>- January 2027 premiere window: user-provided working context.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Supplied source deck: Презентация редакция Rutube (1).pdf, pages 11, 13.</a:t>
            </a:r>
          </a:p>
          <a:p xmlns:a="http://schemas.openxmlformats.org/drawingml/2006/main">
            <a:r>
              <a:t>- January 2027 premiere window: user-provided working context.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Supplied source deck: Презентация редакция Rutube (1).pdf.</a:t>
            </a:r>
          </a:p>
          <a:p xmlns:a="http://schemas.openxmlformats.org/drawingml/2006/main">
            <a:r>
              <a:t>- January 2027 premiere window: user-provided working context.</a:t>
            </a:r>
          </a:p>
          <a:p xmlns:a="http://schemas.openxmlformats.org/drawingml/2006/main">
            <a:r>
              <a:t>- View ranges are internal planning targets, not guaranteed outcomes.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Supplied source deck: Презентация редакция Rutube (1).pdf, pages 10.</a:t>
            </a:r>
          </a:p>
          <a:p xmlns:a="http://schemas.openxmlformats.org/drawingml/2006/main">
            <a:r>
              <a:t>- January 2027 premiere window: user-provided working context.</a:t>
            </a:r>
          </a:p>
          <a:p xmlns:a="http://schemas.openxmlformats.org/drawingml/2006/main">
            <a:r>
              <a:t>- 30-50M is an internal planning target, not a guaranteed result.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e98a980ab84bbe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941baf40e99d4187" /><Relationship Type="http://schemas.openxmlformats.org/officeDocument/2006/relationships/slideLayout" Target="/ppt/slideLayouts/slideLayout1.xml" Id="Rb43cf9eab1ab4ecc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3cf9eab1ab4ecc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ebbdb2759437e" /><Relationship Type="http://schemas.openxmlformats.org/officeDocument/2006/relationships/image" Target="/ppt/media/image.jpeg" Id="Rf599fec8858041d6" /><Relationship Type="http://schemas.openxmlformats.org/officeDocument/2006/relationships/notesSlide" Target="/ppt/notesSlides/notesSlide1.xml" Id="R0ab129e3aae04b2d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61f25fb004268" /><Relationship Type="http://schemas.openxmlformats.org/officeDocument/2006/relationships/notesSlide" Target="/ppt/notesSlides/notesSlide10.xml" Id="R3da2e0a7f8b84205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bac346a7e4b2d" /><Relationship Type="http://schemas.openxmlformats.org/officeDocument/2006/relationships/notesSlide" Target="/ppt/notesSlides/notesSlide11.xml" Id="R28b421a5ea524404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3f3e250da47e1" /><Relationship Type="http://schemas.openxmlformats.org/officeDocument/2006/relationships/image" Target="/ppt/media/image5.jpeg" Id="Rca559fad15474359" /><Relationship Type="http://schemas.openxmlformats.org/officeDocument/2006/relationships/notesSlide" Target="/ppt/notesSlides/notesSlide12.xml" Id="R18bb750500cb4b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6696970434f1d" /><Relationship Type="http://schemas.openxmlformats.org/officeDocument/2006/relationships/notesSlide" Target="/ppt/notesSlides/notesSlide2.xml" Id="R98c2503b5cce43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8fc8bf4004632" /><Relationship Type="http://schemas.openxmlformats.org/officeDocument/2006/relationships/notesSlide" Target="/ppt/notesSlides/notesSlide3.xml" Id="Ra7e4eb169bb749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d33df3908467c" /><Relationship Type="http://schemas.openxmlformats.org/officeDocument/2006/relationships/notesSlide" Target="/ppt/notesSlides/notesSlide4.xml" Id="R7bcd43841c554d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986ba0b2b448b" /><Relationship Type="http://schemas.openxmlformats.org/officeDocument/2006/relationships/image" Target="/ppt/media/image2.jpeg" Id="R425f6bdfa83f4dee" /><Relationship Type="http://schemas.openxmlformats.org/officeDocument/2006/relationships/notesSlide" Target="/ppt/notesSlides/notesSlide5.xml" Id="Rfb52079e071243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10482be22436b" /><Relationship Type="http://schemas.openxmlformats.org/officeDocument/2006/relationships/image" Target="/ppt/media/image3.jpeg" Id="R0518ca86e0874213" /><Relationship Type="http://schemas.openxmlformats.org/officeDocument/2006/relationships/notesSlide" Target="/ppt/notesSlides/notesSlide6.xml" Id="R238031dff9c341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97f48f7454960" /><Relationship Type="http://schemas.openxmlformats.org/officeDocument/2006/relationships/image" Target="/ppt/media/image4.jpeg" Id="R5338fecfb4f74fe9" /><Relationship Type="http://schemas.openxmlformats.org/officeDocument/2006/relationships/notesSlide" Target="/ppt/notesSlides/notesSlide7.xml" Id="R26f171d7ccee4d08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950f3cb464650" /><Relationship Type="http://schemas.openxmlformats.org/officeDocument/2006/relationships/notesSlide" Target="/ppt/notesSlides/notesSlide8.xml" Id="R2773b12590e24994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c23d3b08f4541" /><Relationship Type="http://schemas.openxmlformats.org/officeDocument/2006/relationships/notesSlide" Target="/ppt/notesSlides/notesSlide9.xml" Id="Rbabe2330720042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599fec8858041d6"/>
          <a:srcRect xmlns:a="http://schemas.openxmlformats.org/drawingml/2006/main" l="0" t="10206" r="0" b="1020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B774D0D-9686-490E-BA3D-B22EE143F3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7010B">
                  <a:alpha val="96863"/>
                </a:srgbClr>
              </a:gs>
              <a:gs pos="68000">
                <a:srgbClr val="09010D">
                  <a:alpha val="73333"/>
                </a:srgbClr>
              </a:gs>
              <a:gs pos="100000">
                <a:srgbClr val="09010D">
                  <a:alpha val="13333"/>
                </a:srgbClr>
              </a:gs>
            </a:gsLst>
            <a:lin ang="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C281C23-02D6-499D-A31E-A666411DE7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00050"/>
            <a:ext cx="4572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EFB7FF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EFB7FF"/>
                </a:solidFill>
                <a:latin typeface="Arial"/>
                <a:ea typeface="Arial"/>
                <a:cs typeface="Arial"/>
              </a:rPr>
              <a:t>UPGRADE / RUTUBE REALITY / 2027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95D58DA-EB50-415D-869E-17FA7D35CC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71650"/>
            <a:ext cx="7810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6154"/>
          </a:bodyPr>
          <a:lstStyle xmlns:a="http://schemas.openxmlformats.org/drawingml/2006/main"/>
          <a:p xmlns:a="http://schemas.openxmlformats.org/drawingml/2006/main">
            <a:pPr algn="l">
              <a:defRPr sz="5850" b="1" i="0">
                <a:solidFill>
                  <a:srgbClr val="FFFAFF"/>
                </a:solidFill>
                <a:latin typeface="Arial"/>
                <a:ea typeface="Arial"/>
                <a:cs typeface="Arial"/>
              </a:defRPr>
            </a:pPr>
            <a:r>
              <a:rPr sz="5850" b="1" i="0">
                <a:solidFill>
                  <a:srgbClr val="FFFAFF"/>
                </a:solidFill>
                <a:latin typeface="Arial"/>
                <a:ea typeface="Arial"/>
                <a:cs typeface="Arial"/>
              </a:rPr>
              <a:t>ФАНТОМНЫЙ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FF04E00-DF86-4DFE-8880-A8C4DD5948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571750"/>
            <a:ext cx="6477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1503"/>
          </a:bodyPr>
          <a:lstStyle xmlns:a="http://schemas.openxmlformats.org/drawingml/2006/main"/>
          <a:p xmlns:a="http://schemas.openxmlformats.org/drawingml/2006/main">
            <a:pPr algn="l">
              <a:defRPr sz="7650" b="1" i="0">
                <a:solidFill>
                  <a:srgbClr val="F241FF"/>
                </a:solidFill>
                <a:latin typeface="Arial"/>
                <a:ea typeface="Arial"/>
                <a:cs typeface="Arial"/>
              </a:defRPr>
            </a:pPr>
            <a:r>
              <a:rPr sz="7650" b="1" i="0">
                <a:solidFill>
                  <a:srgbClr val="F241FF"/>
                </a:solidFill>
                <a:latin typeface="Arial"/>
                <a:ea typeface="Arial"/>
                <a:cs typeface="Arial"/>
              </a:rPr>
              <a:t>ЭПИЗОД.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C50979D-7E3D-43A0-985D-6EBFF62946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943350"/>
            <a:ext cx="60007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 i="0">
                <a:solidFill>
                  <a:srgbClr val="FFFAFF"/>
                </a:solidFill>
                <a:latin typeface="Arial"/>
                <a:ea typeface="Arial"/>
                <a:cs typeface="Arial"/>
              </a:defRPr>
            </a:pPr>
            <a:r>
              <a:rPr sz="2250" b="1" i="0">
                <a:solidFill>
                  <a:srgbClr val="FFFAFF"/>
                </a:solidFill>
                <a:latin typeface="Arial"/>
                <a:ea typeface="Arial"/>
                <a:cs typeface="Arial"/>
              </a:rPr>
              <a:t>Первый эпизод, который существует</a:t>
            </a:r>
          </a:p>
          <a:p xmlns:a="http://schemas.openxmlformats.org/drawingml/2006/main">
            <a:pPr algn="l">
              <a:defRPr sz="2250" b="1" i="0">
                <a:solidFill>
                  <a:srgbClr val="FFFAFF"/>
                </a:solidFill>
                <a:latin typeface="Arial"/>
                <a:ea typeface="Arial"/>
                <a:cs typeface="Arial"/>
              </a:defRPr>
            </a:pPr>
            <a:r>
              <a:rPr sz="2250" b="1" i="0">
                <a:solidFill>
                  <a:srgbClr val="FFFAFF"/>
                </a:solidFill>
                <a:latin typeface="Arial"/>
                <a:ea typeface="Arial"/>
                <a:cs typeface="Arial"/>
              </a:rPr>
              <a:t>только в памяти зрителей.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FF76CD4-29D7-4EE9-93DF-34873E21F7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981700"/>
            <a:ext cx="4572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E3A1F5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E3A1F5"/>
                </a:solidFill>
                <a:latin typeface="Arial"/>
                <a:ea typeface="Arial"/>
                <a:cs typeface="Arial"/>
              </a:rPr>
              <a:t>SYNTHETIC MEMORY FORMAT / AXIOMA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EC74356-2483-444E-9397-672A8DA7E5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77400" y="4171950"/>
            <a:ext cx="1447800" cy="14478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815AA">
              <a:alpha val="80000"/>
            </a:srgbClr>
          </a:solidFill>
          <a:ln xmlns:a="http://schemas.openxmlformats.org/drawingml/2006/main" w="9525">
            <a:solidFill>
              <a:srgbClr val="FFFFFF">
                <a:alpha val="60000"/>
              </a:srgbClr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F6A184C-7372-40AF-B828-782BA55094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4305300"/>
            <a:ext cx="10287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5400" b="1" i="0">
                <a:solidFill>
                  <a:srgbClr val="FFFAFF"/>
                </a:solidFill>
                <a:latin typeface="Arial"/>
                <a:ea typeface="Arial"/>
                <a:cs typeface="Arial"/>
              </a:defRPr>
            </a:pPr>
            <a:r>
              <a:rPr sz="5400" b="1" i="0">
                <a:solidFill>
                  <a:srgbClr val="FFFAFF"/>
                </a:solidFill>
                <a:latin typeface="Arial"/>
                <a:ea typeface="Arial"/>
                <a:cs typeface="Arial"/>
              </a:rPr>
              <a:t>?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08F9FDB-6062-4670-B86E-8DABDE6205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91700" y="5095875"/>
            <a:ext cx="1219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750" b="1" i="0">
                <a:solidFill>
                  <a:srgbClr val="FFFAFF"/>
                </a:solidFill>
                <a:latin typeface="Arial"/>
                <a:ea typeface="Arial"/>
                <a:cs typeface="Arial"/>
              </a:defRPr>
            </a:pPr>
            <a:r>
              <a:rPr sz="750" b="1" i="0">
                <a:solidFill>
                  <a:srgbClr val="FFFAFF"/>
                </a:solidFill>
                <a:latin typeface="Arial"/>
                <a:ea typeface="Arial"/>
                <a:cs typeface="Arial"/>
              </a:rPr>
              <a:t>УЧАСТНИК,</a:t>
            </a:r>
          </a:p>
          <a:p xmlns:a="http://schemas.openxmlformats.org/drawingml/2006/main">
            <a:pPr algn="ctr">
              <a:defRPr sz="750" b="1" i="0">
                <a:solidFill>
                  <a:srgbClr val="FFFAFF"/>
                </a:solidFill>
                <a:latin typeface="Arial"/>
                <a:ea typeface="Arial"/>
                <a:cs typeface="Arial"/>
              </a:defRPr>
            </a:pPr>
            <a:r>
              <a:rPr sz="750" b="1" i="0">
                <a:solidFill>
                  <a:srgbClr val="FFFAFF"/>
                </a:solidFill>
                <a:latin typeface="Arial"/>
                <a:ea typeface="Arial"/>
                <a:cs typeface="Arial"/>
              </a:rPr>
              <a:t>КОТОРОГО НЕ БЫЛО</a:t>
            </a:r>
          </a:p>
        </p:txBody>
      </p:sp>
    </p:spTree>
    <p:extLst>
      <p:ext uri="{BB962C8B-B14F-4D97-AF65-F5344CB8AC3E}">
        <p14:creationId xmlns:p14="http://schemas.microsoft.com/office/powerpoint/2010/main" val="2131983851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AF4991A-D55A-4121-9170-870DAA8432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7B3C91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7B3C91"/>
                </a:solidFill>
                <a:latin typeface="Arial"/>
                <a:ea typeface="Arial"/>
                <a:cs typeface="Arial"/>
              </a:rPr>
              <a:t>10 / ИЗМЕРЕНИЕ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2CB5466-62F4-4122-A0DE-ABAA153F88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66700"/>
            <a:ext cx="5143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7B3C91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7B3C91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D1F14F9-3818-4B97-BD90-7815A130BE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81050"/>
            <a:ext cx="106680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350" b="1" i="0">
                <a:solidFill>
                  <a:srgbClr val="18061F"/>
                </a:solidFill>
                <a:latin typeface="Arial"/>
                <a:ea typeface="Arial"/>
                <a:cs typeface="Arial"/>
              </a:defRPr>
            </a:pPr>
            <a:r>
              <a:rPr sz="4350" b="1" i="0">
                <a:solidFill>
                  <a:srgbClr val="18061F"/>
                </a:solidFill>
                <a:latin typeface="Arial"/>
                <a:ea typeface="Arial"/>
                <a:cs typeface="Arial"/>
              </a:rPr>
              <a:t>ПРОСМОТРЫ — ВХОД.</a:t>
            </a:r>
          </a:p>
          <a:p xmlns:a="http://schemas.openxmlformats.org/drawingml/2006/main">
            <a:pPr algn="l">
              <a:defRPr sz="4350" b="1" i="0">
                <a:solidFill>
                  <a:srgbClr val="18061F"/>
                </a:solidFill>
                <a:latin typeface="Arial"/>
                <a:ea typeface="Arial"/>
                <a:cs typeface="Arial"/>
              </a:defRPr>
            </a:pPr>
            <a:r>
              <a:rPr sz="4350" b="1" i="0">
                <a:solidFill>
                  <a:srgbClr val="18061F"/>
                </a:solidFill>
                <a:latin typeface="Arial"/>
                <a:ea typeface="Arial"/>
                <a:cs typeface="Arial"/>
              </a:rPr>
              <a:t>ПРЕМЬЕРА — РЕЗУЛЬТАТ.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B77E5F6-E333-4FAF-A7AC-4B4754B56B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067050"/>
            <a:ext cx="3429000" cy="120015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C7DB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BC77C3D-8A95-465E-AA00-37018CF766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238500"/>
            <a:ext cx="361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A52B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A52B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4ABC60C-900C-41A9-83B1-6ABC801186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228975"/>
            <a:ext cx="238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18061F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18061F"/>
                </a:solidFill>
                <a:latin typeface="Arial"/>
                <a:ea typeface="Arial"/>
                <a:cs typeface="Arial"/>
              </a:rPr>
              <a:t>VIEWS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C78A769-1FA2-43D3-92C0-F430E48BED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657600"/>
            <a:ext cx="2381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B587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6B5870"/>
                </a:solidFill>
                <a:latin typeface="Arial"/>
                <a:ea typeface="Arial"/>
                <a:cs typeface="Arial"/>
              </a:rPr>
              <a:t>По волнам, форматам и каналам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24F45FF-D3E7-42CF-AD6B-C61ABEFEEC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067050"/>
            <a:ext cx="3429000" cy="120015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C7DB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8816F7F-14C5-407E-AA5D-27BBF02860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3238500"/>
            <a:ext cx="361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A52B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A52B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DA1FCAD-961F-433C-9084-5CC4DFA6BC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3228975"/>
            <a:ext cx="238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18061F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18061F"/>
                </a:solidFill>
                <a:latin typeface="Arial"/>
                <a:ea typeface="Arial"/>
                <a:cs typeface="Arial"/>
              </a:rPr>
              <a:t>COMPLETION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1F9616C-E2C5-40C5-BFB9-7C36A4BD4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3657600"/>
            <a:ext cx="2381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B587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6B5870"/>
                </a:solidFill>
                <a:latin typeface="Arial"/>
                <a:ea typeface="Arial"/>
                <a:cs typeface="Arial"/>
              </a:rPr>
              <a:t>Досмотры мастер-сцен и коротких версий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88E691A-C3D2-4E4F-9E18-16A2F30088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3067050"/>
            <a:ext cx="3429000" cy="120015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C7DB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F85C932-BFBD-40AF-8B32-D65A2B4598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3238500"/>
            <a:ext cx="361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A52B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A52B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1C0D0D0-C984-437B-86DC-D263BAF289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3228975"/>
            <a:ext cx="238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18061F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18061F"/>
                </a:solidFill>
                <a:latin typeface="Arial"/>
                <a:ea typeface="Arial"/>
                <a:cs typeface="Arial"/>
              </a:rPr>
              <a:t>BRANDED SEARCH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26AD27C-83A4-4E19-92E6-8FF093ED4D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3657600"/>
            <a:ext cx="2381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B587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6B5870"/>
                </a:solidFill>
                <a:latin typeface="Arial"/>
                <a:ea typeface="Arial"/>
                <a:cs typeface="Arial"/>
              </a:rPr>
              <a:t>Upgrade + имя фантома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790A6FE-C3C8-49D2-99EA-E32FC3BB80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495800"/>
            <a:ext cx="3429000" cy="120015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F7F0F8"/>
          </a:solidFill>
          <a:ln xmlns:a="http://schemas.openxmlformats.org/drawingml/2006/main" w="9525">
            <a:solidFill>
              <a:srgbClr val="D7C7DB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4AE9540-1C7A-4DE0-9901-7913CE524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667250"/>
            <a:ext cx="361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A52B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A52B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229DAD8-EDA7-46F2-9596-EF4F7BF03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657725"/>
            <a:ext cx="238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18061F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18061F"/>
                </a:solidFill>
                <a:latin typeface="Arial"/>
                <a:ea typeface="Arial"/>
                <a:cs typeface="Arial"/>
              </a:rPr>
              <a:t>SOCIAL ACTIONS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066000F-DF1C-4AB9-850F-6EA00325AA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5086350"/>
            <a:ext cx="2381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B587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6B5870"/>
                </a:solidFill>
                <a:latin typeface="Arial"/>
                <a:ea typeface="Arial"/>
                <a:cs typeface="Arial"/>
              </a:rPr>
              <a:t>Комментарии, сохранения, пересылки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FE904FD-58EA-4EC9-A1AD-C15F88F5F7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495800"/>
            <a:ext cx="3429000" cy="120015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F7F0F8"/>
          </a:solidFill>
          <a:ln xmlns:a="http://schemas.openxmlformats.org/drawingml/2006/main" w="9525">
            <a:solidFill>
              <a:srgbClr val="D7C7DB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2E8300D-5C6A-44F4-80B2-45EA1440A9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4667250"/>
            <a:ext cx="361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A52B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A52BFF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E6D6418-A990-482B-A807-FE31D72169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4657725"/>
            <a:ext cx="238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18061F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18061F"/>
                </a:solidFill>
                <a:latin typeface="Arial"/>
                <a:ea typeface="Arial"/>
                <a:cs typeface="Arial"/>
              </a:rPr>
              <a:t>PREMIERE TRAFFIC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346B608-A532-4E6B-9535-2B2F7EBD8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5086350"/>
            <a:ext cx="2381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B587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6B5870"/>
                </a:solidFill>
                <a:latin typeface="Arial"/>
                <a:ea typeface="Arial"/>
                <a:cs typeface="Arial"/>
              </a:rPr>
              <a:t>Трейлер, карточка шоу, выпуск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BD2D258-1819-44BF-A562-10DE767AA7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4495800"/>
            <a:ext cx="3429000" cy="120015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F7F0F8"/>
          </a:solidFill>
          <a:ln xmlns:a="http://schemas.openxmlformats.org/drawingml/2006/main" w="9525">
            <a:solidFill>
              <a:srgbClr val="D7C7DB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0878CC4-FD2F-42A0-9509-94784DF59A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4667250"/>
            <a:ext cx="361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A52B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A52BFF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1DBC47D-164E-4D97-BCC9-B4B79E6EC9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4657725"/>
            <a:ext cx="238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18061F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18061F"/>
                </a:solidFill>
                <a:latin typeface="Arial"/>
                <a:ea typeface="Arial"/>
                <a:cs typeface="Arial"/>
              </a:rPr>
              <a:t>SENTIMENT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ECC2843-282A-4DC0-96CD-6281A81367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5086350"/>
            <a:ext cx="2381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B587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6B5870"/>
                </a:solidFill>
                <a:latin typeface="Arial"/>
                <a:ea typeface="Arial"/>
                <a:cs typeface="Arial"/>
              </a:rPr>
              <a:t>Тональность до и после reveal</a:t>
            </a:r>
          </a:p>
        </p:txBody>
      </p:sp>
    </p:spTree>
    <p:extLst>
      <p:ext uri="{BB962C8B-B14F-4D97-AF65-F5344CB8AC3E}">
        <p14:creationId xmlns:p14="http://schemas.microsoft.com/office/powerpoint/2010/main" val="615134570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16031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9E50139-E1F1-4F84-BA0E-46EA8672CE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D78DEC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D78DEC"/>
                </a:solidFill>
                <a:latin typeface="Arial"/>
                <a:ea typeface="Arial"/>
                <a:cs typeface="Arial"/>
              </a:rPr>
              <a:t>11 / ИНТРИГА БЕЗ ТОКСИЧНОГО ОБМАНА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2E8310B-6A49-460A-961C-7993754CD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66700"/>
            <a:ext cx="5143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D78DEC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D78DEC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C757E90-5C2D-4A6D-A498-039054F1DE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81050"/>
            <a:ext cx="106680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050" b="1" i="0">
                <a:solidFill>
                  <a:srgbClr val="FFFAFF"/>
                </a:solidFill>
                <a:latin typeface="Arial"/>
                <a:ea typeface="Arial"/>
                <a:cs typeface="Arial"/>
              </a:defRPr>
            </a:pPr>
            <a:r>
              <a:rPr sz="4050" b="1" i="0">
                <a:solidFill>
                  <a:srgbClr val="FFFAFF"/>
                </a:solidFill>
                <a:latin typeface="Arial"/>
                <a:ea typeface="Arial"/>
                <a:cs typeface="Arial"/>
              </a:rPr>
              <a:t>ЗРИТЕЛЬ ДОЛЖЕН ПОЧУВСТВОВАТЬ</a:t>
            </a:r>
          </a:p>
          <a:p xmlns:a="http://schemas.openxmlformats.org/drawingml/2006/main">
            <a:pPr algn="l">
              <a:defRPr sz="4050" b="1" i="0">
                <a:solidFill>
                  <a:srgbClr val="FFFAFF"/>
                </a:solidFill>
                <a:latin typeface="Arial"/>
                <a:ea typeface="Arial"/>
                <a:cs typeface="Arial"/>
              </a:defRPr>
            </a:pPr>
            <a:r>
              <a:rPr sz="4050" b="1" i="0">
                <a:solidFill>
                  <a:srgbClr val="FFFAFF"/>
                </a:solidFill>
                <a:latin typeface="Arial"/>
                <a:ea typeface="Arial"/>
                <a:cs typeface="Arial"/>
              </a:rPr>
              <a:t>ИГРУ, А НЕ ПРЕДАТЕЛЬСТВО.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6E7DB13-E704-4ECE-88FD-6925DA146F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143250"/>
            <a:ext cx="2533650" cy="2667000"/>
          </a:xfrm>
          <a:prstGeom xmlns:a="http://schemas.openxmlformats.org/drawingml/2006/main" prst="roundRect">
            <a:avLst>
              <a:gd name="adj" fmla="val 5263"/>
            </a:avLst>
          </a:prstGeom>
          <a:solidFill xmlns:a="http://schemas.openxmlformats.org/drawingml/2006/main">
            <a:srgbClr val="110417"/>
          </a:solidFill>
          <a:ln xmlns:a="http://schemas.openxmlformats.org/drawingml/2006/main" w="9525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05BC48E-E91E-4BDD-94F4-5C760F25A6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333750"/>
            <a:ext cx="361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E3A1F5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E3A1F5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018B1A8-CCA8-4809-8185-D67A9E4D13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038600"/>
            <a:ext cx="21717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FFFAFF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FFFAFF"/>
                </a:solidFill>
                <a:latin typeface="Arial"/>
                <a:ea typeface="Arial"/>
                <a:cs typeface="Arial"/>
              </a:rPr>
              <a:t>ПРАВА И СОГЛАСИЯ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9526652-64B7-456C-9BCD-5BB15432C5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762500"/>
            <a:ext cx="21717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CBB9CF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CBB9CF"/>
                </a:solidFill>
                <a:latin typeface="Arial"/>
                <a:ea typeface="Arial"/>
                <a:cs typeface="Arial"/>
              </a:rPr>
              <a:t>Лица, голоса, логотипы и материалы съёмки используются только в согласованном контуре.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346E5EF-0876-47A2-9B65-E375221A34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43275" y="3143250"/>
            <a:ext cx="2533650" cy="2667000"/>
          </a:xfrm>
          <a:prstGeom xmlns:a="http://schemas.openxmlformats.org/drawingml/2006/main" prst="roundRect">
            <a:avLst>
              <a:gd name="adj" fmla="val 5263"/>
            </a:avLst>
          </a:prstGeom>
          <a:solidFill xmlns:a="http://schemas.openxmlformats.org/drawingml/2006/main">
            <a:srgbClr val="110417"/>
          </a:solidFill>
          <a:ln xmlns:a="http://schemas.openxmlformats.org/drawingml/2006/main" w="9525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842D499-C372-40D5-993F-A2CC857602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3333750"/>
            <a:ext cx="361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E3A1F5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E3A1F5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B70B3AB-C78E-4BE9-948D-433EEFD430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4038600"/>
            <a:ext cx="21717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1270"/>
          </a:bodyPr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FFFAFF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FFFAFF"/>
                </a:solidFill>
                <a:latin typeface="Arial"/>
                <a:ea typeface="Arial"/>
                <a:cs typeface="Arial"/>
              </a:rPr>
              <a:t>БЕЗ ФАЛЬШИВЫХ СМИ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D976286-A21F-4859-9111-766A74C281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4762500"/>
            <a:ext cx="21717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CBB9CF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CBB9CF"/>
                </a:solidFill>
                <a:latin typeface="Arial"/>
                <a:ea typeface="Arial"/>
                <a:cs typeface="Arial"/>
              </a:rPr>
              <a:t>Не создаём поддельные новости, документы, отзывы и аккаунты реальных людей.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4A1C37C-A9D2-4D54-B6F2-4A1822A057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3143250"/>
            <a:ext cx="2533650" cy="2667000"/>
          </a:xfrm>
          <a:prstGeom xmlns:a="http://schemas.openxmlformats.org/drawingml/2006/main" prst="roundRect">
            <a:avLst>
              <a:gd name="adj" fmla="val 5263"/>
            </a:avLst>
          </a:prstGeom>
          <a:solidFill xmlns:a="http://schemas.openxmlformats.org/drawingml/2006/main">
            <a:srgbClr val="8A16BA">
              <a:alpha val="90196"/>
            </a:srgbClr>
          </a:solidFill>
          <a:ln xmlns:a="http://schemas.openxmlformats.org/drawingml/2006/main" w="9525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9401080-1FE1-459A-95D6-279FE038C1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333750"/>
            <a:ext cx="361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E3A1F5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E3A1F5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42D16C7-A15B-49EE-85C0-825674F3C9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038600"/>
            <a:ext cx="21717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1270"/>
          </a:bodyPr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FFFAFF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FFFAFF"/>
                </a:solidFill>
                <a:latin typeface="Arial"/>
                <a:ea typeface="Arial"/>
                <a:cs typeface="Arial"/>
              </a:rPr>
              <a:t>ОБЯЗАТЕЛЬНЫЙ REVEAL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0C881DA-F288-4EA5-BC82-2315C99FDA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762500"/>
            <a:ext cx="21717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CBB9CF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CBB9CF"/>
                </a:solidFill>
                <a:latin typeface="Arial"/>
                <a:ea typeface="Arial"/>
                <a:cs typeface="Arial"/>
              </a:rPr>
              <a:t>После премьеры объясняем роль синтетического контента и превращаем раскрытие во вторую волну.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562EFF1-7B49-41B2-B1A2-CA604891E8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925" y="3143250"/>
            <a:ext cx="2533650" cy="2667000"/>
          </a:xfrm>
          <a:prstGeom xmlns:a="http://schemas.openxmlformats.org/drawingml/2006/main" prst="roundRect">
            <a:avLst>
              <a:gd name="adj" fmla="val 5263"/>
            </a:avLst>
          </a:prstGeom>
          <a:solidFill xmlns:a="http://schemas.openxmlformats.org/drawingml/2006/main">
            <a:srgbClr val="110417"/>
          </a:solidFill>
          <a:ln xmlns:a="http://schemas.openxmlformats.org/drawingml/2006/main" w="9525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057A8AC-87C3-4213-8457-9C0576CA3D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333750"/>
            <a:ext cx="361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E3A1F5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E3A1F5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5792880-7352-4E1F-AB01-DAB0B6C203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4038600"/>
            <a:ext cx="21717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FFFAFF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FFFAFF"/>
                </a:solidFill>
                <a:latin typeface="Arial"/>
                <a:ea typeface="Arial"/>
                <a:cs typeface="Arial"/>
              </a:rPr>
              <a:t>НЕ ТОЛЬКО ШУМ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E245BAD-2E08-4A85-BDAB-AEE064E197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4762500"/>
            <a:ext cx="21717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CBB9CF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CBB9CF"/>
                </a:solidFill>
                <a:latin typeface="Arial"/>
                <a:ea typeface="Arial"/>
                <a:cs typeface="Arial"/>
              </a:rPr>
              <a:t>Связываем просмотры с поиском, переходом к выпуску и качеством обсуждения.</a:t>
            </a:r>
          </a:p>
        </p:txBody>
      </p:sp>
    </p:spTree>
    <p:extLst>
      <p:ext uri="{BB962C8B-B14F-4D97-AF65-F5344CB8AC3E}">
        <p14:creationId xmlns:p14="http://schemas.microsoft.com/office/powerpoint/2010/main" val="1558467558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a559fad15474359"/>
          <a:srcRect xmlns:a="http://schemas.openxmlformats.org/drawingml/2006/main" l="0" t="10206" r="0" b="1020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7CC5D99-9664-4174-B6A7-F3662361BD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010D">
              <a:alpha val="9098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8007E45-AED4-43FA-B0F9-BE715C4942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810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E4A6F4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E4A6F4"/>
                </a:solidFill>
                <a:latin typeface="Arial"/>
                <a:ea typeface="Arial"/>
                <a:cs typeface="Arial"/>
              </a:rPr>
              <a:t>UPGRADE / PHANTOM EPISODE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4874D63-F7B6-4CA5-BAC7-705D57AB8C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200150"/>
            <a:ext cx="9906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550" b="1" i="0">
                <a:solidFill>
                  <a:srgbClr val="FFFAFF"/>
                </a:solidFill>
                <a:latin typeface="Arial"/>
                <a:ea typeface="Arial"/>
                <a:cs typeface="Arial"/>
              </a:defRPr>
            </a:pPr>
            <a:r>
              <a:rPr sz="5550" b="1" i="0">
                <a:solidFill>
                  <a:srgbClr val="FFFAFF"/>
                </a:solidFill>
                <a:latin typeface="Arial"/>
                <a:ea typeface="Arial"/>
                <a:cs typeface="Arial"/>
              </a:rPr>
              <a:t>ПЕРВЫЙ ЭПИЗОД,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4C92ACE-5ECA-4E06-B860-2FE3E44F39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038350"/>
            <a:ext cx="10287000" cy="1733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7222"/>
          </a:bodyPr>
          <a:lstStyle xmlns:a="http://schemas.openxmlformats.org/drawingml/2006/main"/>
          <a:p xmlns:a="http://schemas.openxmlformats.org/drawingml/2006/main">
            <a:pPr algn="l">
              <a:defRPr sz="5850" b="1" i="0">
                <a:solidFill>
                  <a:srgbClr val="F241FF"/>
                </a:solidFill>
                <a:latin typeface="Arial"/>
                <a:ea typeface="Arial"/>
                <a:cs typeface="Arial"/>
              </a:defRPr>
            </a:pPr>
            <a:r>
              <a:rPr sz="5850" b="1" i="0">
                <a:solidFill>
                  <a:srgbClr val="F241FF"/>
                </a:solidFill>
                <a:latin typeface="Arial"/>
                <a:ea typeface="Arial"/>
                <a:cs typeface="Arial"/>
              </a:rPr>
              <a:t>КОТОРЫЙ СУЩЕСТВУЕТ</a:t>
            </a:r>
          </a:p>
          <a:p xmlns:a="http://schemas.openxmlformats.org/drawingml/2006/main">
            <a:pPr algn="l">
              <a:defRPr sz="5850" b="1" i="0">
                <a:solidFill>
                  <a:srgbClr val="F241FF"/>
                </a:solidFill>
                <a:latin typeface="Arial"/>
                <a:ea typeface="Arial"/>
                <a:cs typeface="Arial"/>
              </a:defRPr>
            </a:pPr>
            <a:r>
              <a:rPr sz="5850" b="1" i="0">
                <a:solidFill>
                  <a:srgbClr val="F241FF"/>
                </a:solidFill>
                <a:latin typeface="Arial"/>
                <a:ea typeface="Arial"/>
                <a:cs typeface="Arial"/>
              </a:rPr>
              <a:t>ТОЛЬКО В ПАМЯТИ.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807F442-514E-4124-B014-938906A3FE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476750"/>
            <a:ext cx="83820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5556"/>
          </a:bodyPr>
          <a:lstStyle xmlns:a="http://schemas.openxmlformats.org/drawingml/2006/main"/>
          <a:p xmlns:a="http://schemas.openxmlformats.org/drawingml/2006/main">
            <a:pPr algn="l">
              <a:defRPr sz="1875" b="1" i="0">
                <a:solidFill>
                  <a:srgbClr val="FFFAFF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FFFAFF"/>
                </a:solidFill>
                <a:latin typeface="Arial"/>
                <a:ea typeface="Arial"/>
                <a:cs typeface="Arial"/>
              </a:rPr>
              <a:t>Следующий шаг: рабочая сессия продюсера Upgrade, RUTUBE и Axioma — дата премьеры, права, архетип фантома, пять сцен, медиамикс и сценарий reveal.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E2AAA79-5E11-40D2-A543-734C1B4D3F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734050"/>
            <a:ext cx="3448050" cy="4572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FFAFF"/>
          </a:solidFill>
          <a:ln xmlns:a="http://schemas.openxmlformats.org/drawingml/2006/main" w="9525">
            <a:solidFill>
              <a:srgbClr val="FFFAFF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8B11903-9D46-4F8F-9E71-2C28C3B61A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876925"/>
            <a:ext cx="3067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18061F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18061F"/>
                </a:solidFill>
                <a:latin typeface="Arial"/>
                <a:ea typeface="Arial"/>
                <a:cs typeface="Arial"/>
              </a:rPr>
              <a:t>90 MIN / DECISION SESSION →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3B6F3EF-FE89-4456-8F7E-96376757F7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5905500"/>
            <a:ext cx="2286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1" i="0">
                <a:solidFill>
                  <a:srgbClr val="E5A8F5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E5A8F5"/>
                </a:solidFill>
                <a:latin typeface="Arial"/>
                <a:ea typeface="Arial"/>
                <a:cs typeface="Arial"/>
              </a:rPr>
              <a:t>TARGET / 30–50M VIEWS</a:t>
            </a:r>
          </a:p>
        </p:txBody>
      </p:sp>
    </p:spTree>
    <p:extLst>
      <p:ext uri="{BB962C8B-B14F-4D97-AF65-F5344CB8AC3E}">
        <p14:creationId xmlns:p14="http://schemas.microsoft.com/office/powerpoint/2010/main" val="1765028130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0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19B0ED1-0A1E-4F36-8496-7FA474EC35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7B3C91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7B3C91"/>
                </a:solidFill>
                <a:latin typeface="Arial"/>
                <a:ea typeface="Arial"/>
                <a:cs typeface="Arial"/>
              </a:rPr>
              <a:t>02 / РЕАЛЬНОЕ ШОУ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B43C8A1-0140-46CF-AF9F-C08F353C96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66700"/>
            <a:ext cx="5143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7B3C91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7B3C91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6AC9320-459E-4829-81E4-2F0A43C4E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81050"/>
            <a:ext cx="106680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350" b="1" i="0">
                <a:solidFill>
                  <a:srgbClr val="18061F"/>
                </a:solidFill>
                <a:latin typeface="Arial"/>
                <a:ea typeface="Arial"/>
                <a:cs typeface="Arial"/>
              </a:defRPr>
            </a:pPr>
            <a:r>
              <a:rPr sz="4350" b="1" i="0">
                <a:solidFill>
                  <a:srgbClr val="18061F"/>
                </a:solidFill>
                <a:latin typeface="Arial"/>
                <a:ea typeface="Arial"/>
                <a:cs typeface="Arial"/>
              </a:rPr>
              <a:t>UPGRADE УЖЕ ДАЁТ</a:t>
            </a:r>
          </a:p>
          <a:p xmlns:a="http://schemas.openxmlformats.org/drawingml/2006/main">
            <a:pPr algn="l">
              <a:defRPr sz="4350" b="1" i="0">
                <a:solidFill>
                  <a:srgbClr val="18061F"/>
                </a:solidFill>
                <a:latin typeface="Arial"/>
                <a:ea typeface="Arial"/>
                <a:cs typeface="Arial"/>
              </a:defRPr>
            </a:pPr>
            <a:r>
              <a:rPr sz="4350" b="1" i="0">
                <a:solidFill>
                  <a:srgbClr val="18061F"/>
                </a:solidFill>
                <a:latin typeface="Arial"/>
                <a:ea typeface="Arial"/>
                <a:cs typeface="Arial"/>
              </a:rPr>
              <a:t>ИДЕАЛЬНУЮ ПОЧВУ.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B9068D1-0C3D-4820-9F44-A82418E8A8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333625"/>
            <a:ext cx="5905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0" i="0">
                <a:solidFill>
                  <a:srgbClr val="6B5870"/>
                </a:solidFill>
                <a:latin typeface="Arial"/>
                <a:ea typeface="Arial"/>
                <a:cs typeface="Arial"/>
              </a:defRPr>
            </a:pPr>
            <a:r>
              <a:rPr sz="1800" b="0" i="0">
                <a:solidFill>
                  <a:srgbClr val="6B5870"/>
                </a:solidFill>
                <a:latin typeface="Arial"/>
                <a:ea typeface="Arial"/>
                <a:cs typeface="Arial"/>
              </a:rPr>
              <a:t>Закрытый дом, конкуренция предпринимателей, союзы, конфликты и трансформация бизнеса создают правдоподобную среду для фантомной линии.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6BF5352-464B-4424-89D8-8943DB50DD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714750"/>
            <a:ext cx="2381250" cy="19050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C7DB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C25F06D-6668-4F73-B5FC-996E33DC92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943350"/>
            <a:ext cx="2000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500" b="1" i="0">
                <a:solidFill>
                  <a:srgbClr val="18061F"/>
                </a:solidFill>
                <a:latin typeface="Arial"/>
                <a:ea typeface="Arial"/>
                <a:cs typeface="Arial"/>
              </a:defRPr>
            </a:pPr>
            <a:r>
              <a:rPr sz="4500" b="1" i="0">
                <a:solidFill>
                  <a:srgbClr val="18061F"/>
                </a:solidFill>
                <a:latin typeface="Arial"/>
                <a:ea typeface="Arial"/>
                <a:cs typeface="Arial"/>
              </a:rPr>
              <a:t>7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DCE79C2-2ADA-4104-A470-87D34B33A4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838700"/>
            <a:ext cx="2000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8D49A3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8D49A3"/>
                </a:solidFill>
                <a:latin typeface="Arial"/>
                <a:ea typeface="Arial"/>
                <a:cs typeface="Arial"/>
              </a:rPr>
              <a:t>СЕРИЙ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E5882B8-1F45-4E8B-B1FF-C9BB7F2C98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48025" y="3714750"/>
            <a:ext cx="2381250" cy="19050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C7DB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B85C064-69B6-4607-9989-31EA331C25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38525" y="3943350"/>
            <a:ext cx="2000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500" b="1" i="0">
                <a:solidFill>
                  <a:srgbClr val="18061F"/>
                </a:solidFill>
                <a:latin typeface="Arial"/>
                <a:ea typeface="Arial"/>
                <a:cs typeface="Arial"/>
              </a:defRPr>
            </a:pPr>
            <a:r>
              <a:rPr sz="4500" b="1" i="0">
                <a:solidFill>
                  <a:srgbClr val="18061F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D00E3E2-EADD-4217-AA08-C790C84102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38525" y="4838700"/>
            <a:ext cx="2000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8D49A3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8D49A3"/>
                </a:solidFill>
                <a:latin typeface="Arial"/>
                <a:ea typeface="Arial"/>
                <a:cs typeface="Arial"/>
              </a:rPr>
              <a:t>УЧАСТНИКОВ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8AE4539-951D-4E22-988C-E4A295EE30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0" y="3714750"/>
            <a:ext cx="2381250" cy="19050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C7DB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A296994-3E85-44F3-B7DC-C090A2C290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3943350"/>
            <a:ext cx="2000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500" b="1" i="0">
                <a:solidFill>
                  <a:srgbClr val="18061F"/>
                </a:solidFill>
                <a:latin typeface="Arial"/>
                <a:ea typeface="Arial"/>
                <a:cs typeface="Arial"/>
              </a:defRPr>
            </a:pPr>
            <a:r>
              <a:rPr sz="4500" b="1" i="0">
                <a:solidFill>
                  <a:srgbClr val="18061F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E5B0745-6FBE-4F34-B375-B70CD2FF8E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4838700"/>
            <a:ext cx="2000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8D49A3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8D49A3"/>
                </a:solidFill>
                <a:latin typeface="Arial"/>
                <a:ea typeface="Arial"/>
                <a:cs typeface="Arial"/>
              </a:rPr>
              <a:t>ИСТОРИЙ БИЗНЕСА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A193AD4-62ED-437F-B222-A37E172BB4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39175" y="3714750"/>
            <a:ext cx="2381250" cy="19050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C7DB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25B1483-EE08-4370-A5E0-6F39A98BC3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9675" y="3943350"/>
            <a:ext cx="2000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500" b="1" i="0">
                <a:solidFill>
                  <a:srgbClr val="A52BFF"/>
                </a:solidFill>
                <a:latin typeface="Arial"/>
                <a:ea typeface="Arial"/>
                <a:cs typeface="Arial"/>
              </a:defRPr>
            </a:pPr>
            <a:r>
              <a:rPr sz="4500" b="1" i="0">
                <a:solidFill>
                  <a:srgbClr val="A52BFF"/>
                </a:solidFill>
                <a:latin typeface="Arial"/>
                <a:ea typeface="Arial"/>
                <a:cs typeface="Arial"/>
              </a:rPr>
              <a:t>50М+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32EEB07-ABF2-4498-8AAC-60AD30A0EA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9675" y="4838700"/>
            <a:ext cx="2000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8D49A3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8D49A3"/>
                </a:solidFill>
                <a:latin typeface="Arial"/>
                <a:ea typeface="Arial"/>
                <a:cs typeface="Arial"/>
              </a:rPr>
              <a:t>ПЛАНОВАЯ АУДИТОРИЯ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E384940-6243-4791-93C8-B0B58138A3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115050"/>
            <a:ext cx="6953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8A6B91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8A6B91"/>
                </a:solidFill>
                <a:latin typeface="Arial"/>
                <a:ea typeface="Arial"/>
                <a:cs typeface="Arial"/>
              </a:rPr>
              <a:t>СЪЁМКИ / 02.10–09.10.2026  •  ВЫПУСК / 2027</a:t>
            </a:r>
          </a:p>
        </p:txBody>
      </p:sp>
    </p:spTree>
    <p:extLst>
      <p:ext uri="{BB962C8B-B14F-4D97-AF65-F5344CB8AC3E}">
        <p14:creationId xmlns:p14="http://schemas.microsoft.com/office/powerpoint/2010/main" val="150031961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901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AA16B0E-5E05-4B1F-B6A0-484D835EA4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D78DEC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D78DEC"/>
                </a:solidFill>
                <a:latin typeface="Arial"/>
                <a:ea typeface="Arial"/>
                <a:cs typeface="Arial"/>
              </a:rPr>
              <a:t>03 / ЦЕНТРАЛЬНАЯ ИДЕЯ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72BBE54-B988-4FBF-A17D-410CF13EA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66700"/>
            <a:ext cx="5143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D78DEC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D78DEC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F776230-07B9-413C-B57A-7EC2F2BA22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047750"/>
            <a:ext cx="68580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650" b="1" i="0">
                <a:solidFill>
                  <a:srgbClr val="FFFAFF"/>
                </a:solidFill>
                <a:latin typeface="Arial"/>
                <a:ea typeface="Arial"/>
                <a:cs typeface="Arial"/>
              </a:defRPr>
            </a:pPr>
            <a:r>
              <a:rPr sz="4650" b="1" i="0">
                <a:solidFill>
                  <a:srgbClr val="FFFAFF"/>
                </a:solidFill>
                <a:latin typeface="Arial"/>
                <a:ea typeface="Arial"/>
                <a:cs typeface="Arial"/>
              </a:rPr>
              <a:t>МЫ НЕ ДОБАВЛЯЕМ</a:t>
            </a:r>
          </a:p>
          <a:p xmlns:a="http://schemas.openxmlformats.org/drawingml/2006/main">
            <a:pPr algn="l">
              <a:defRPr sz="4650" b="1" i="0">
                <a:solidFill>
                  <a:srgbClr val="FFFAFF"/>
                </a:solidFill>
                <a:latin typeface="Arial"/>
                <a:ea typeface="Arial"/>
                <a:cs typeface="Arial"/>
              </a:defRPr>
            </a:pPr>
            <a:r>
              <a:rPr sz="4650" b="1" i="0">
                <a:solidFill>
                  <a:srgbClr val="FFFAFF"/>
                </a:solidFill>
                <a:latin typeface="Arial"/>
                <a:ea typeface="Arial"/>
                <a:cs typeface="Arial"/>
              </a:rPr>
              <a:t>РЕКЛАМУ ШОУ.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BAE2E56-BF9A-4043-9D30-CA19538781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705100"/>
            <a:ext cx="8858250" cy="1600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2105"/>
          </a:bodyPr>
          <a:lstStyle xmlns:a="http://schemas.openxmlformats.org/drawingml/2006/main"/>
          <a:p xmlns:a="http://schemas.openxmlformats.org/drawingml/2006/main">
            <a:pPr algn="l">
              <a:defRPr sz="5700" b="1" i="0">
                <a:solidFill>
                  <a:srgbClr val="F241FF"/>
                </a:solidFill>
                <a:latin typeface="Arial"/>
                <a:ea typeface="Arial"/>
                <a:cs typeface="Arial"/>
              </a:defRPr>
            </a:pPr>
            <a:r>
              <a:rPr sz="5700" b="1" i="0">
                <a:solidFill>
                  <a:srgbClr val="F241FF"/>
                </a:solidFill>
                <a:latin typeface="Arial"/>
                <a:ea typeface="Arial"/>
                <a:cs typeface="Arial"/>
              </a:rPr>
              <a:t>МЫ ДОБАВЛЯЕМ</a:t>
            </a:r>
          </a:p>
          <a:p xmlns:a="http://schemas.openxmlformats.org/drawingml/2006/main">
            <a:pPr algn="l">
              <a:defRPr sz="5700" b="1" i="0">
                <a:solidFill>
                  <a:srgbClr val="F241FF"/>
                </a:solidFill>
                <a:latin typeface="Arial"/>
                <a:ea typeface="Arial"/>
                <a:cs typeface="Arial"/>
              </a:defRPr>
            </a:pPr>
            <a:r>
              <a:rPr sz="5700" b="1" i="0">
                <a:solidFill>
                  <a:srgbClr val="F241FF"/>
                </a:solidFill>
                <a:latin typeface="Arial"/>
                <a:ea typeface="Arial"/>
                <a:cs typeface="Arial"/>
              </a:rPr>
              <a:t>ВОСПОМИНАНИЕ.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D39F06C-C9F5-44D4-B44D-8F421B1161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952500"/>
            <a:ext cx="9525" cy="468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F337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F39CC64-F109-40AF-9762-553906C86F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657350"/>
            <a:ext cx="236220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1142"/>
          </a:bodyPr>
          <a:lstStyle xmlns:a="http://schemas.openxmlformats.org/drawingml/2006/main"/>
          <a:p xmlns:a="http://schemas.openxmlformats.org/drawingml/2006/main">
            <a:pPr algn="l">
              <a:defRPr sz="1875" b="1" i="0">
                <a:solidFill>
                  <a:srgbClr val="CBB9CF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CBB9CF"/>
                </a:solidFill>
                <a:latin typeface="Arial"/>
                <a:ea typeface="Arial"/>
                <a:cs typeface="Arial"/>
              </a:rPr>
              <a:t>Зритель действительно видел сцену, но позже ошибочно приписывает её самому шоу. В эфире сцены нет — и расхождение становится историей.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D6B92A3-48C6-4C0D-BB8C-7B7865EFB0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5048250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DF8D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DF8DFF"/>
                </a:solidFill>
                <a:latin typeface="Arial"/>
                <a:ea typeface="Arial"/>
                <a:cs typeface="Arial"/>
              </a:rPr>
              <a:t>SYNTHETIC MEMORY LOOP</a:t>
            </a:r>
          </a:p>
        </p:txBody>
      </p:sp>
    </p:spTree>
    <p:extLst>
      <p:ext uri="{BB962C8B-B14F-4D97-AF65-F5344CB8AC3E}">
        <p14:creationId xmlns:p14="http://schemas.microsoft.com/office/powerpoint/2010/main" val="660616705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4FBFA85-CF41-4C5A-A1C0-F654686BD6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7B3C91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7B3C91"/>
                </a:solidFill>
                <a:latin typeface="Arial"/>
                <a:ea typeface="Arial"/>
                <a:cs typeface="Arial"/>
              </a:rPr>
              <a:t>04 / SYNTHETIC MEMORY LOOP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A7228AD-BF01-4B40-8222-D3EFC0C814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66700"/>
            <a:ext cx="5143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7B3C91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7B3C91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0100123-7C39-4063-B4F7-F7AEF8B6E4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81050"/>
            <a:ext cx="106680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500" b="1" i="0">
                <a:solidFill>
                  <a:srgbClr val="18061F"/>
                </a:solidFill>
                <a:latin typeface="Arial"/>
                <a:ea typeface="Arial"/>
                <a:cs typeface="Arial"/>
              </a:defRPr>
            </a:pPr>
            <a:r>
              <a:rPr sz="4500" b="1" i="0">
                <a:solidFill>
                  <a:srgbClr val="18061F"/>
                </a:solidFill>
                <a:latin typeface="Arial"/>
                <a:ea typeface="Arial"/>
                <a:cs typeface="Arial"/>
              </a:rPr>
              <a:t>ЗРИТЕЛЬ ПОМНИТ.</a:t>
            </a:r>
          </a:p>
          <a:p xmlns:a="http://schemas.openxmlformats.org/drawingml/2006/main">
            <a:pPr algn="l">
              <a:defRPr sz="4500" b="1" i="0">
                <a:solidFill>
                  <a:srgbClr val="18061F"/>
                </a:solidFill>
                <a:latin typeface="Arial"/>
                <a:ea typeface="Arial"/>
                <a:cs typeface="Arial"/>
              </a:defRPr>
            </a:pPr>
            <a:r>
              <a:rPr sz="4500" b="1" i="0">
                <a:solidFill>
                  <a:srgbClr val="18061F"/>
                </a:solidFill>
                <a:latin typeface="Arial"/>
                <a:ea typeface="Arial"/>
                <a:cs typeface="Arial"/>
              </a:rPr>
              <a:t>ЭФИР ОТРИЦАЕТ.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A71F38B-E98F-453A-B843-1C9BAE2931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048000"/>
            <a:ext cx="2000250" cy="2381250"/>
          </a:xfrm>
          <a:prstGeom xmlns:a="http://schemas.openxmlformats.org/drawingml/2006/main" prst="roundRect">
            <a:avLst>
              <a:gd name="adj" fmla="val 6667"/>
            </a:avLst>
          </a:prstGeom>
          <a:solidFill xmlns:a="http://schemas.openxmlformats.org/drawingml/2006/main">
            <a:srgbClr val="F7F0F8"/>
          </a:solidFill>
          <a:ln xmlns:a="http://schemas.openxmlformats.org/drawingml/2006/main" w="9525">
            <a:solidFill>
              <a:srgbClr val="D7C7DB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C142251-B3F8-4B51-ADF4-DD01367B25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238500"/>
            <a:ext cx="438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A52BFF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A52B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9B1D092-22B2-4202-A081-C86C5AE000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943350"/>
            <a:ext cx="16573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18061F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18061F"/>
                </a:solidFill>
                <a:latin typeface="Arial"/>
                <a:ea typeface="Arial"/>
                <a:cs typeface="Arial"/>
              </a:rPr>
              <a:t>ФАНТОМ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DAFD335-4BB2-4056-9B73-E598F747C1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476750"/>
            <a:ext cx="16573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6B5870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6B5870"/>
                </a:solidFill>
                <a:latin typeface="Arial"/>
                <a:ea typeface="Arial"/>
                <a:cs typeface="Arial"/>
              </a:rPr>
              <a:t>Лицо, бизнес, мотивация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7787AE9-D84E-4E7D-A4D1-9D87956EE3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43175" y="3981450"/>
            <a:ext cx="285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9286"/>
          </a:bodyPr>
          <a:lstStyle xmlns:a="http://schemas.openxmlformats.org/drawingml/2006/main"/>
          <a:p xmlns:a="http://schemas.openxmlformats.org/drawingml/2006/main">
            <a:pPr algn="ctr">
              <a:defRPr sz="2100" b="1" i="0">
                <a:solidFill>
                  <a:srgbClr val="A52BFF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A52BFF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C777A06-16EE-4720-8A1C-AB206DA360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3048000"/>
            <a:ext cx="2000250" cy="2381250"/>
          </a:xfrm>
          <a:prstGeom xmlns:a="http://schemas.openxmlformats.org/drawingml/2006/main" prst="roundRect">
            <a:avLst>
              <a:gd name="adj" fmla="val 6667"/>
            </a:avLst>
          </a:prstGeom>
          <a:solidFill xmlns:a="http://schemas.openxmlformats.org/drawingml/2006/main">
            <a:srgbClr val="F7F0F8"/>
          </a:solidFill>
          <a:ln xmlns:a="http://schemas.openxmlformats.org/drawingml/2006/main" w="9525">
            <a:solidFill>
              <a:srgbClr val="D7C7DB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5FC194E-A07A-436D-9DF6-85C5A0E46A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850" y="3238500"/>
            <a:ext cx="438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A52BFF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A52B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03DF1DD-A38C-4FA6-83E4-0A2AA194F5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850" y="3943350"/>
            <a:ext cx="16573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18061F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18061F"/>
                </a:solidFill>
                <a:latin typeface="Arial"/>
                <a:ea typeface="Arial"/>
                <a:cs typeface="Arial"/>
              </a:rPr>
              <a:t>СЦЕНЫ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6946D4B-624B-496A-89B4-43840A0344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850" y="4476750"/>
            <a:ext cx="16573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6B5870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6B5870"/>
                </a:solidFill>
                <a:latin typeface="Arial"/>
                <a:ea typeface="Arial"/>
                <a:cs typeface="Arial"/>
              </a:rPr>
              <a:t>Хайлайты до премьеры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112B2EA-4847-44A4-A6C4-2840509DDE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0125" y="3981450"/>
            <a:ext cx="285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9286"/>
          </a:bodyPr>
          <a:lstStyle xmlns:a="http://schemas.openxmlformats.org/drawingml/2006/main"/>
          <a:p xmlns:a="http://schemas.openxmlformats.org/drawingml/2006/main">
            <a:pPr algn="ctr">
              <a:defRPr sz="2100" b="1" i="0">
                <a:solidFill>
                  <a:srgbClr val="A52BFF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A52BFF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0222D42-90BA-45E1-A30D-7CFE8B1954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6350" y="3048000"/>
            <a:ext cx="2000250" cy="2381250"/>
          </a:xfrm>
          <a:prstGeom xmlns:a="http://schemas.openxmlformats.org/drawingml/2006/main" prst="roundRect">
            <a:avLst>
              <a:gd name="adj" fmla="val 6667"/>
            </a:avLst>
          </a:prstGeom>
          <a:solidFill xmlns:a="http://schemas.openxmlformats.org/drawingml/2006/main">
            <a:srgbClr val="F7F0F8"/>
          </a:solidFill>
          <a:ln xmlns:a="http://schemas.openxmlformats.org/drawingml/2006/main" w="9525">
            <a:solidFill>
              <a:srgbClr val="D7C7DB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2F88865-9B85-4FB6-A943-7FAE620F4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57800" y="3238500"/>
            <a:ext cx="438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A52BFF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A52B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34C788C-98A0-44A3-A850-B5CDD35F0F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57800" y="3943350"/>
            <a:ext cx="16573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18061F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18061F"/>
                </a:solidFill>
                <a:latin typeface="Arial"/>
                <a:ea typeface="Arial"/>
                <a:cs typeface="Arial"/>
              </a:rPr>
              <a:t>ПАМЯТЬ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AED5720-7869-4FB8-BC85-4AE5871243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57800" y="4476750"/>
            <a:ext cx="16573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6B5870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6B5870"/>
                </a:solidFill>
                <a:latin typeface="Arial"/>
                <a:ea typeface="Arial"/>
                <a:cs typeface="Arial"/>
              </a:rPr>
              <a:t>Источник постепенно теряется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A10CBE7-BE0D-4D6E-B37A-E935F57545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77075" y="3981450"/>
            <a:ext cx="285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9286"/>
          </a:bodyPr>
          <a:lstStyle xmlns:a="http://schemas.openxmlformats.org/drawingml/2006/main"/>
          <a:p xmlns:a="http://schemas.openxmlformats.org/drawingml/2006/main">
            <a:pPr algn="ctr">
              <a:defRPr sz="2100" b="1" i="0">
                <a:solidFill>
                  <a:srgbClr val="A52BFF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A52BFF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FD53974-0E4F-464D-9B0E-FE1EBEFBBD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3048000"/>
            <a:ext cx="2000250" cy="2381250"/>
          </a:xfrm>
          <a:prstGeom xmlns:a="http://schemas.openxmlformats.org/drawingml/2006/main" prst="roundRect">
            <a:avLst>
              <a:gd name="adj" fmla="val 6667"/>
            </a:avLst>
          </a:prstGeom>
          <a:solidFill xmlns:a="http://schemas.openxmlformats.org/drawingml/2006/main">
            <a:srgbClr val="F7F0F8"/>
          </a:solidFill>
          <a:ln xmlns:a="http://schemas.openxmlformats.org/drawingml/2006/main" w="9525">
            <a:solidFill>
              <a:srgbClr val="D7C7DB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5600E88-5EBF-4BAA-8E24-9825ED8D2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238500"/>
            <a:ext cx="438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A52BFF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A52B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66C74F6-48CE-4AF6-92BB-F563A43372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943350"/>
            <a:ext cx="16573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18061F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18061F"/>
                </a:solidFill>
                <a:latin typeface="Arial"/>
                <a:ea typeface="Arial"/>
                <a:cs typeface="Arial"/>
              </a:rPr>
              <a:t>РАЗРЫВ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4D7A00B-4290-4EE8-8209-672AD3E756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4476750"/>
            <a:ext cx="16573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6B5870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6B5870"/>
                </a:solidFill>
                <a:latin typeface="Arial"/>
                <a:ea typeface="Arial"/>
                <a:cs typeface="Arial"/>
              </a:rPr>
              <a:t>Персонажа нет в эфире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8426ECD-C45B-4C31-96F2-CAA053AC8D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44025" y="3981450"/>
            <a:ext cx="285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9286"/>
          </a:bodyPr>
          <a:lstStyle xmlns:a="http://schemas.openxmlformats.org/drawingml/2006/main"/>
          <a:p xmlns:a="http://schemas.openxmlformats.org/drawingml/2006/main">
            <a:pPr algn="ctr">
              <a:defRPr sz="2100" b="1" i="0">
                <a:solidFill>
                  <a:srgbClr val="A52BFF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A52BFF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8C75F23-E1BE-4126-9908-8BB635BF59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3048000"/>
            <a:ext cx="2000250" cy="2381250"/>
          </a:xfrm>
          <a:prstGeom xmlns:a="http://schemas.openxmlformats.org/drawingml/2006/main" prst="roundRect">
            <a:avLst>
              <a:gd name="adj" fmla="val 6667"/>
            </a:avLst>
          </a:prstGeom>
          <a:solidFill xmlns:a="http://schemas.openxmlformats.org/drawingml/2006/main">
            <a:srgbClr val="16031E"/>
          </a:solidFill>
          <a:ln xmlns:a="http://schemas.openxmlformats.org/drawingml/2006/main" w="9525">
            <a:solidFill>
              <a:srgbClr val="16031E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4524CBD-FCC7-4AA9-A4C6-0635CD8CB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91700" y="3238500"/>
            <a:ext cx="438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DF8DFF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DF8DFF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0BACCA3-A36B-459C-8484-59556E321D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91700" y="3943350"/>
            <a:ext cx="16573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FFFAFF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FFFAFF"/>
                </a:solidFill>
                <a:latin typeface="Arial"/>
                <a:ea typeface="Arial"/>
                <a:cs typeface="Arial"/>
              </a:rPr>
              <a:t>СПОР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CBFF7F8-D43B-4451-9F69-D8CE584E6F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91700" y="4476750"/>
            <a:ext cx="16573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CBB9CF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CBB9CF"/>
                </a:solidFill>
                <a:latin typeface="Arial"/>
                <a:ea typeface="Arial"/>
                <a:cs typeface="Arial"/>
              </a:rPr>
              <a:t>Поиск становится медиа</a:t>
            </a:r>
          </a:p>
        </p:txBody>
      </p:sp>
    </p:spTree>
    <p:extLst>
      <p:ext uri="{BB962C8B-B14F-4D97-AF65-F5344CB8AC3E}">
        <p14:creationId xmlns:p14="http://schemas.microsoft.com/office/powerpoint/2010/main" val="184077085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16031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3618359-CD6A-4516-9B7B-B924491FE0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D78DEC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D78DEC"/>
                </a:solidFill>
                <a:latin typeface="Arial"/>
                <a:ea typeface="Arial"/>
                <a:cs typeface="Arial"/>
              </a:rPr>
              <a:t>05 / ОДИННАДЦАТЫЙ УЧАСТНИК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9F453FC-D3D8-4083-9FD0-9A1FBF1271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66700"/>
            <a:ext cx="5143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D78DEC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D78DEC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25f6bdfa83f4dee"/>
          <a:srcRect xmlns:a="http://schemas.openxmlformats.org/drawingml/2006/main" l="23889" t="0" r="23889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124700" y="0"/>
            <a:ext cx="5067300" cy="685800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CC5556E-BA80-47CD-B6C0-C7A36E8BF5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0"/>
            <a:ext cx="5715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16031E">
                  <a:alpha val="100000"/>
                </a:srgbClr>
              </a:gs>
              <a:gs pos="42000">
                <a:srgbClr val="16031E">
                  <a:alpha val="66667"/>
                </a:srgbClr>
              </a:gs>
              <a:gs pos="100000">
                <a:srgbClr val="16031E">
                  <a:alpha val="0"/>
                </a:srgbClr>
              </a:gs>
            </a:gsLst>
            <a:lin ang="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EF3EA09-6CDD-42B2-80BE-B95229644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990600"/>
            <a:ext cx="6477000" cy="1352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5430"/>
          </a:bodyPr>
          <a:lstStyle xmlns:a="http://schemas.openxmlformats.org/drawingml/2006/main"/>
          <a:p xmlns:a="http://schemas.openxmlformats.org/drawingml/2006/main">
            <a:pPr algn="l">
              <a:defRPr sz="4650" b="1" i="0">
                <a:solidFill>
                  <a:srgbClr val="FFFAFF"/>
                </a:solidFill>
                <a:latin typeface="Arial"/>
                <a:ea typeface="Arial"/>
                <a:cs typeface="Arial"/>
              </a:defRPr>
            </a:pPr>
            <a:r>
              <a:rPr sz="4650" b="1" i="0">
                <a:solidFill>
                  <a:srgbClr val="FFFAFF"/>
                </a:solidFill>
                <a:latin typeface="Arial"/>
                <a:ea typeface="Arial"/>
                <a:cs typeface="Arial"/>
              </a:rPr>
              <a:t>ОДИН ПЕРСОНАЖ.</a:t>
            </a:r>
          </a:p>
          <a:p xmlns:a="http://schemas.openxmlformats.org/drawingml/2006/main">
            <a:pPr algn="l">
              <a:defRPr sz="4650" b="1" i="0">
                <a:solidFill>
                  <a:srgbClr val="FFFAFF"/>
                </a:solidFill>
                <a:latin typeface="Arial"/>
                <a:ea typeface="Arial"/>
                <a:cs typeface="Arial"/>
              </a:defRPr>
            </a:pPr>
            <a:r>
              <a:rPr sz="4650" b="1" i="0">
                <a:solidFill>
                  <a:srgbClr val="FFFAFF"/>
                </a:solidFill>
                <a:latin typeface="Arial"/>
                <a:ea typeface="Arial"/>
                <a:cs typeface="Arial"/>
              </a:rPr>
              <a:t>ПОЛНАЯ АРКА.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4898501-0949-4070-9986-D3686E9E23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647950"/>
            <a:ext cx="54292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7927"/>
          </a:bodyPr>
          <a:lstStyle xmlns:a="http://schemas.openxmlformats.org/drawingml/2006/main"/>
          <a:p xmlns:a="http://schemas.openxmlformats.org/drawingml/2006/main">
            <a:pPr algn="l">
              <a:defRPr sz="1800" b="0" i="0">
                <a:solidFill>
                  <a:srgbClr val="CBB9CF"/>
                </a:solidFill>
                <a:latin typeface="Arial"/>
                <a:ea typeface="Arial"/>
                <a:cs typeface="Arial"/>
              </a:defRPr>
            </a:pPr>
            <a:r>
              <a:rPr sz="1800" b="0" i="0">
                <a:solidFill>
                  <a:srgbClr val="CBB9CF"/>
                </a:solidFill>
                <a:latin typeface="Arial"/>
                <a:ea typeface="Arial"/>
                <a:cs typeface="Arial"/>
              </a:rPr>
              <a:t>Не маскот и не случайный AI-герой. Фантом должен выглядеть как человек, который действительно прожил десять дней внутри Upgrade.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70FFA5F-E0C9-45B8-B1F3-DC4E0DB44C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000500"/>
            <a:ext cx="2571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FFFAFF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FFFAFF"/>
                </a:solidFill>
                <a:latin typeface="Arial"/>
                <a:ea typeface="Arial"/>
                <a:cs typeface="Arial"/>
              </a:rPr>
              <a:t>01 / БИЗНЕС И СТАВКА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DDBA95C-C163-4D82-8897-B5DCAE37C8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14700" y="4000500"/>
            <a:ext cx="2571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FFFAFF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FFFAFF"/>
                </a:solidFill>
                <a:latin typeface="Arial"/>
                <a:ea typeface="Arial"/>
                <a:cs typeface="Arial"/>
              </a:rPr>
              <a:t>02 / КОНФЛИКТ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C019D6F-9CA3-4336-A2D1-8F2F96B653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552950"/>
            <a:ext cx="2571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FFFAFF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FFFAFF"/>
                </a:solidFill>
                <a:latin typeface="Arial"/>
                <a:ea typeface="Arial"/>
                <a:cs typeface="Arial"/>
              </a:rPr>
              <a:t>03 / СОЮЗ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EBC292D-FCF6-4C8F-817B-5C3C8F9F96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14700" y="4552950"/>
            <a:ext cx="2571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FFFAFF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FFFAFF"/>
                </a:solidFill>
                <a:latin typeface="Arial"/>
                <a:ea typeface="Arial"/>
                <a:cs typeface="Arial"/>
              </a:rPr>
              <a:t>04 / ТРАНСФОРМАЦИЯ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F4A1167-052F-40FB-85E6-58E03809E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105400"/>
            <a:ext cx="2571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F241FF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F241FF"/>
                </a:solidFill>
                <a:latin typeface="Arial"/>
                <a:ea typeface="Arial"/>
                <a:cs typeface="Arial"/>
              </a:rPr>
              <a:t>05 / ИСЧЕЗНОВЕНИЕ</a:t>
            </a:r>
          </a:p>
        </p:txBody>
      </p:sp>
    </p:spTree>
    <p:extLst>
      <p:ext uri="{BB962C8B-B14F-4D97-AF65-F5344CB8AC3E}">
        <p14:creationId xmlns:p14="http://schemas.microsoft.com/office/powerpoint/2010/main" val="1604708906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518ca86e0874213"/>
          <a:srcRect xmlns:a="http://schemas.openxmlformats.org/drawingml/2006/main" l="0" t="10206" r="0" b="1020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651F809-4EC5-4AF6-81DC-E7CA258CBC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020E">
              <a:alpha val="9098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687BE29-FE82-4AEE-B28C-98F47CA6B0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D78DEC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D78DEC"/>
                </a:solidFill>
                <a:latin typeface="Arial"/>
                <a:ea typeface="Arial"/>
                <a:cs typeface="Arial"/>
              </a:rPr>
              <a:t>06 / КОНТЕНТНАЯ СИСТЕМА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88E8F96-A644-41E9-AE8E-F8A005E7E8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66700"/>
            <a:ext cx="5143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D78DEC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D78DEC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2947D25-0977-4BF9-8F20-2AFD0A8CD8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81050"/>
            <a:ext cx="106680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350" b="1" i="0">
                <a:solidFill>
                  <a:srgbClr val="FFFAFF"/>
                </a:solidFill>
                <a:latin typeface="Arial"/>
                <a:ea typeface="Arial"/>
                <a:cs typeface="Arial"/>
              </a:defRPr>
            </a:pPr>
            <a:r>
              <a:rPr sz="4350" b="1" i="0">
                <a:solidFill>
                  <a:srgbClr val="FFFAFF"/>
                </a:solidFill>
                <a:latin typeface="Arial"/>
                <a:ea typeface="Arial"/>
                <a:cs typeface="Arial"/>
              </a:rPr>
              <a:t>ПЯТЬ ДОКАЗАТЕЛЬСТВ</a:t>
            </a:r>
          </a:p>
          <a:p xmlns:a="http://schemas.openxmlformats.org/drawingml/2006/main">
            <a:pPr algn="l">
              <a:defRPr sz="4350" b="1" i="0">
                <a:solidFill>
                  <a:srgbClr val="FFFAFF"/>
                </a:solidFill>
                <a:latin typeface="Arial"/>
                <a:ea typeface="Arial"/>
                <a:cs typeface="Arial"/>
              </a:defRPr>
            </a:pPr>
            <a:r>
              <a:rPr sz="4350" b="1" i="0">
                <a:solidFill>
                  <a:srgbClr val="FFFAFF"/>
                </a:solidFill>
                <a:latin typeface="Arial"/>
                <a:ea typeface="Arial"/>
                <a:cs typeface="Arial"/>
              </a:rPr>
              <a:t>СУЩЕСТВОВАНИЯ.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BE7D45C-9FBB-42AD-8D7D-642D8D2C0F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162300"/>
            <a:ext cx="2000250" cy="238125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120318">
              <a:alpha val="80000"/>
            </a:srgbClr>
          </a:solidFill>
          <a:ln xmlns:a="http://schemas.openxmlformats.org/drawingml/2006/main" w="9525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E680522-D32A-4694-8D77-9B199731DF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352800"/>
            <a:ext cx="419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DF8DFF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DF8D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278F234-BC8F-4F85-B2B8-691BE3BA0C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981450"/>
            <a:ext cx="16573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FFFAFF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FFFAFF"/>
                </a:solidFill>
                <a:latin typeface="Arial"/>
                <a:ea typeface="Arial"/>
                <a:cs typeface="Arial"/>
              </a:rPr>
              <a:t>ПОРТРЕТ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4965973-20AE-4679-A8A9-172BB911F3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629150"/>
            <a:ext cx="16573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CBB9CF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CBB9CF"/>
                </a:solidFill>
                <a:latin typeface="Arial"/>
                <a:ea typeface="Arial"/>
                <a:cs typeface="Arial"/>
              </a:rPr>
              <a:t>Кто он и зачем пришёл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56648F2-0F96-43DF-8B50-0D594CE2B5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3162300"/>
            <a:ext cx="2000250" cy="238125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120318">
              <a:alpha val="80000"/>
            </a:srgbClr>
          </a:solidFill>
          <a:ln xmlns:a="http://schemas.openxmlformats.org/drawingml/2006/main" w="9525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5413A7B-EA94-4045-AE80-E24900765C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850" y="3352800"/>
            <a:ext cx="419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DF8DFF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DF8D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6C36DA9-3717-4077-B4A5-469BAE173B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850" y="3981450"/>
            <a:ext cx="16573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FFFAFF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FFFAFF"/>
                </a:solidFill>
                <a:latin typeface="Arial"/>
                <a:ea typeface="Arial"/>
                <a:cs typeface="Arial"/>
              </a:rPr>
              <a:t>КОНФЛИКТ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6C46FD8-9A3A-4E2E-BD13-24669ED45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850" y="4629150"/>
            <a:ext cx="16573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CBB9CF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CBB9CF"/>
                </a:solidFill>
                <a:latin typeface="Arial"/>
                <a:ea typeface="Arial"/>
                <a:cs typeface="Arial"/>
              </a:rPr>
              <a:t>С кем и о чём спорит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BDA1FC8-6FBA-4FF3-AF44-41C2D5FEC9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6350" y="3162300"/>
            <a:ext cx="2000250" cy="238125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120318">
              <a:alpha val="80000"/>
            </a:srgbClr>
          </a:solidFill>
          <a:ln xmlns:a="http://schemas.openxmlformats.org/drawingml/2006/main" w="9525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C149B0E-39B2-4988-A2CF-8DD0B62EE2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57800" y="3352800"/>
            <a:ext cx="419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DF8DFF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DF8D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025E966-C79B-463F-A6F8-2AD35F9A54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57800" y="3981450"/>
            <a:ext cx="16573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FFFAFF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FFFAFF"/>
                </a:solidFill>
                <a:latin typeface="Arial"/>
                <a:ea typeface="Arial"/>
                <a:cs typeface="Arial"/>
              </a:rPr>
              <a:t>СОЮЗ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99E885F-4EC2-4993-B070-9C474D8831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57800" y="4629150"/>
            <a:ext cx="16573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CBB9CF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CBB9CF"/>
                </a:solidFill>
                <a:latin typeface="Arial"/>
                <a:ea typeface="Arial"/>
                <a:cs typeface="Arial"/>
              </a:rPr>
              <a:t>Кому помогает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00A73AE-D8DA-4E06-9649-CFCAE63228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3162300"/>
            <a:ext cx="2000250" cy="238125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120318">
              <a:alpha val="80000"/>
            </a:srgbClr>
          </a:solidFill>
          <a:ln xmlns:a="http://schemas.openxmlformats.org/drawingml/2006/main" w="9525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27D8E6D-46AB-4BD0-A2E9-FB3BD81BFA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352800"/>
            <a:ext cx="419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DF8DFF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DF8D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A862EF1-8391-422C-BF66-4F0EE73550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981450"/>
            <a:ext cx="16573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FFFAFF"/>
                </a:solidFill>
                <a:latin typeface="Arial"/>
                <a:ea typeface="Arial"/>
                <a:cs typeface="Arial"/>
              </a:defRPr>
            </a:pPr>
            <a:r>
              <a:rPr sz="1575" b="1" i="0">
                <a:solidFill>
                  <a:srgbClr val="FFFAFF"/>
                </a:solidFill>
                <a:latin typeface="Arial"/>
                <a:ea typeface="Arial"/>
                <a:cs typeface="Arial"/>
              </a:rPr>
              <a:t>РЕЗУЛЬТАТ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829A187-3154-420B-8E68-25980AB0B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4629150"/>
            <a:ext cx="16573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CBB9CF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CBB9CF"/>
                </a:solidFill>
                <a:latin typeface="Arial"/>
                <a:ea typeface="Arial"/>
                <a:cs typeface="Arial"/>
              </a:rPr>
              <a:t>Что изменил в бизнесе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0FCAD78-16C5-4472-A613-C47ECC9330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3162300"/>
            <a:ext cx="2000250" cy="238125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120318">
              <a:alpha val="80000"/>
            </a:srgbClr>
          </a:solidFill>
          <a:ln xmlns:a="http://schemas.openxmlformats.org/drawingml/2006/main" w="9525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90AC810-BD33-4900-8E65-4AADE44D10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91700" y="3352800"/>
            <a:ext cx="419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DF8DFF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DF8DFF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8D49BF8-5715-4B66-8CEA-638433EA49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91700" y="3981450"/>
            <a:ext cx="16573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F241FF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F241FF"/>
                </a:solidFill>
                <a:latin typeface="Arial"/>
                <a:ea typeface="Arial"/>
                <a:cs typeface="Arial"/>
              </a:rPr>
              <a:t>ИСЧЕЗНОВЕНИЕ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633C35E-D0BF-42CB-990F-7D7B5BB752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91700" y="4629150"/>
            <a:ext cx="16573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CBB9CF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CBB9CF"/>
                </a:solidFill>
                <a:latin typeface="Arial"/>
                <a:ea typeface="Arial"/>
                <a:cs typeface="Arial"/>
              </a:rPr>
              <a:t>Куда делся после премьеры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7F69B62-A1FF-4F80-855A-0807C849F0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115050"/>
            <a:ext cx="857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E2A2F3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E2A2F3"/>
                </a:solidFill>
                <a:latin typeface="Arial"/>
                <a:ea typeface="Arial"/>
                <a:cs typeface="Arial"/>
              </a:rPr>
              <a:t>5 МАСТЕР-СЦЕН  •  40+ КОРОТКИХ ВЕРСИЙ  •  9:16 / 1:1 / 16:9</a:t>
            </a:r>
          </a:p>
        </p:txBody>
      </p:sp>
    </p:spTree>
    <p:extLst>
      <p:ext uri="{BB962C8B-B14F-4D97-AF65-F5344CB8AC3E}">
        <p14:creationId xmlns:p14="http://schemas.microsoft.com/office/powerpoint/2010/main" val="1676311203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338fecfb4f74fe9"/>
          <a:srcRect xmlns:a="http://schemas.openxmlformats.org/drawingml/2006/main" l="0" t="10206" r="0" b="1020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B4DB69C-BE53-431A-B655-259689BE96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010D">
              <a:alpha val="86667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A110E76-41A1-493E-8B90-E1378D9850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D78DEC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D78DEC"/>
                </a:solidFill>
                <a:latin typeface="Arial"/>
                <a:ea typeface="Arial"/>
                <a:cs typeface="Arial"/>
              </a:rPr>
              <a:t>07 / ОКТЯБРЬ 2026 → ЯНВАРЬ 2027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8477DA0-6721-4DA5-B856-BA73DB7FD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66700"/>
            <a:ext cx="5143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D78DEC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D78DEC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DA3313C-BAF0-4866-A216-F59057E72F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81050"/>
            <a:ext cx="106680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350" b="1" i="0">
                <a:solidFill>
                  <a:srgbClr val="FFFAFF"/>
                </a:solidFill>
                <a:latin typeface="Arial"/>
                <a:ea typeface="Arial"/>
                <a:cs typeface="Arial"/>
              </a:defRPr>
            </a:pPr>
            <a:r>
              <a:rPr sz="4350" b="1" i="0">
                <a:solidFill>
                  <a:srgbClr val="FFFAFF"/>
                </a:solidFill>
                <a:latin typeface="Arial"/>
                <a:ea typeface="Arial"/>
                <a:cs typeface="Arial"/>
              </a:rPr>
              <a:t>СНАЧАЛА РЕАЛЬНОСТЬ.</a:t>
            </a:r>
          </a:p>
          <a:p xmlns:a="http://schemas.openxmlformats.org/drawingml/2006/main">
            <a:pPr algn="l">
              <a:defRPr sz="4350" b="1" i="0">
                <a:solidFill>
                  <a:srgbClr val="FFFAFF"/>
                </a:solidFill>
                <a:latin typeface="Arial"/>
                <a:ea typeface="Arial"/>
                <a:cs typeface="Arial"/>
              </a:defRPr>
            </a:pPr>
            <a:r>
              <a:rPr sz="4350" b="1" i="0">
                <a:solidFill>
                  <a:srgbClr val="FFFAFF"/>
                </a:solidFill>
                <a:latin typeface="Arial"/>
                <a:ea typeface="Arial"/>
                <a:cs typeface="Arial"/>
              </a:rPr>
              <a:t>ПОТОМ ЕЁ ТЕНЬ.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FDA17E3-CC71-47EB-9B7C-EA21D7420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314700"/>
            <a:ext cx="2533650" cy="2190750"/>
          </a:xfrm>
          <a:prstGeom xmlns:a="http://schemas.openxmlformats.org/drawingml/2006/main" prst="roundRect">
            <a:avLst>
              <a:gd name="adj" fmla="val 5217"/>
            </a:avLst>
          </a:prstGeom>
          <a:solidFill xmlns:a="http://schemas.openxmlformats.org/drawingml/2006/main">
            <a:srgbClr val="100516">
              <a:alpha val="85098"/>
            </a:srgbClr>
          </a:solidFill>
          <a:ln xmlns:a="http://schemas.openxmlformats.org/drawingml/2006/main" w="9525">
            <a:solidFill>
              <a:srgbClr val="FFFFFF">
                <a:alpha val="26667"/>
              </a:srgbClr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5B4153F-6241-429E-8E20-D3900E0820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50520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E8A8FA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E8A8FA"/>
                </a:solidFill>
                <a:latin typeface="Arial"/>
                <a:ea typeface="Arial"/>
                <a:cs typeface="Arial"/>
              </a:rPr>
              <a:t>ОКТЯБРЬ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8973289-7BF7-4C04-AF7D-0C209F023F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114800"/>
            <a:ext cx="21336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FFFAFF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FFFAFF"/>
                </a:solidFill>
                <a:latin typeface="Arial"/>
                <a:ea typeface="Arial"/>
                <a:cs typeface="Arial"/>
              </a:rPr>
              <a:t>СЪЁМКИ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1587352-8EAC-4804-92EF-0003AF32C7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762500"/>
            <a:ext cx="2133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CBB9CF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CBB9CF"/>
                </a:solidFill>
                <a:latin typeface="Arial"/>
                <a:ea typeface="Arial"/>
                <a:cs typeface="Arial"/>
              </a:rPr>
              <a:t>Визуальная библия и разрешённые материалы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90161E1-6CCF-42CB-B7C0-7970D907A1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43275" y="3314700"/>
            <a:ext cx="2533650" cy="2190750"/>
          </a:xfrm>
          <a:prstGeom xmlns:a="http://schemas.openxmlformats.org/drawingml/2006/main" prst="roundRect">
            <a:avLst>
              <a:gd name="adj" fmla="val 5217"/>
            </a:avLst>
          </a:prstGeom>
          <a:solidFill xmlns:a="http://schemas.openxmlformats.org/drawingml/2006/main">
            <a:srgbClr val="100516">
              <a:alpha val="85098"/>
            </a:srgbClr>
          </a:solidFill>
          <a:ln xmlns:a="http://schemas.openxmlformats.org/drawingml/2006/main" w="9525">
            <a:solidFill>
              <a:srgbClr val="FFFFFF">
                <a:alpha val="26667"/>
              </a:srgbClr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0977729-0994-4888-9BBC-D6DA551173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350520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E8A8FA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E8A8FA"/>
                </a:solidFill>
                <a:latin typeface="Arial"/>
                <a:ea typeface="Arial"/>
                <a:cs typeface="Arial"/>
              </a:rPr>
              <a:t>НОЯБРЬ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891F09E-785C-4DC2-B31C-1DE7736F6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4114800"/>
            <a:ext cx="21336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FFFAFF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FFFAFF"/>
                </a:solidFill>
                <a:latin typeface="Arial"/>
                <a:ea typeface="Arial"/>
                <a:cs typeface="Arial"/>
              </a:rPr>
              <a:t>ПРОДАКШН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859BFF0-D783-4F55-A963-42EAE9BC12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4762500"/>
            <a:ext cx="2133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CBB9CF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CBB9CF"/>
                </a:solidFill>
                <a:latin typeface="Arial"/>
                <a:ea typeface="Arial"/>
                <a:cs typeface="Arial"/>
              </a:rPr>
              <a:t>Персонаж, пять мастер-сцен, адаптации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59A49DB-85DF-43D4-8F44-01F80D1C47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3314700"/>
            <a:ext cx="2533650" cy="2190750"/>
          </a:xfrm>
          <a:prstGeom xmlns:a="http://schemas.openxmlformats.org/drawingml/2006/main" prst="roundRect">
            <a:avLst>
              <a:gd name="adj" fmla="val 5217"/>
            </a:avLst>
          </a:prstGeom>
          <a:solidFill xmlns:a="http://schemas.openxmlformats.org/drawingml/2006/main">
            <a:srgbClr val="100516">
              <a:alpha val="85098"/>
            </a:srgbClr>
          </a:solidFill>
          <a:ln xmlns:a="http://schemas.openxmlformats.org/drawingml/2006/main" w="9525">
            <a:solidFill>
              <a:srgbClr val="FFFFFF">
                <a:alpha val="26667"/>
              </a:srgbClr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BA1C63D-BCEB-4460-934A-D2127628FD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50520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E8A8FA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E8A8FA"/>
                </a:solidFill>
                <a:latin typeface="Arial"/>
                <a:ea typeface="Arial"/>
                <a:cs typeface="Arial"/>
              </a:rPr>
              <a:t>ДЕКАБРЬ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30A190C-8B47-493C-8DB9-873292FF96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114800"/>
            <a:ext cx="21336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FFFAFF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FFFAFF"/>
                </a:solidFill>
                <a:latin typeface="Arial"/>
                <a:ea typeface="Arial"/>
                <a:cs typeface="Arial"/>
              </a:rPr>
              <a:t>ПОСЕВ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DAAF335-04F4-4D34-B44E-56900C4122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762500"/>
            <a:ext cx="2133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CBB9CF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CBB9CF"/>
                </a:solidFill>
                <a:latin typeface="Arial"/>
                <a:ea typeface="Arial"/>
                <a:cs typeface="Arial"/>
              </a:rPr>
              <a:t>Портрет, конфликт, союз и результат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90EC81D-505C-4CA7-A675-8ACEB9F113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925" y="3314700"/>
            <a:ext cx="2533650" cy="2190750"/>
          </a:xfrm>
          <a:prstGeom xmlns:a="http://schemas.openxmlformats.org/drawingml/2006/main" prst="roundRect">
            <a:avLst>
              <a:gd name="adj" fmla="val 5217"/>
            </a:avLst>
          </a:prstGeom>
          <a:solidFill xmlns:a="http://schemas.openxmlformats.org/drawingml/2006/main">
            <a:srgbClr val="8919BD">
              <a:alpha val="87843"/>
            </a:srgbClr>
          </a:solidFill>
          <a:ln xmlns:a="http://schemas.openxmlformats.org/drawingml/2006/main" w="9525">
            <a:solidFill>
              <a:srgbClr val="FFFFFF">
                <a:alpha val="26667"/>
              </a:srgbClr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834382B-D454-4F23-94FA-FAC1733792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50520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E8A8FA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E8A8FA"/>
                </a:solidFill>
                <a:latin typeface="Arial"/>
                <a:ea typeface="Arial"/>
                <a:cs typeface="Arial"/>
              </a:rPr>
              <a:t>ЯНВАРЬ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9C99D37-0B58-45A1-AD2D-40A5B227A4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4114800"/>
            <a:ext cx="21336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8344"/>
          </a:bodyPr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FFFAFF"/>
                </a:solidFill>
                <a:latin typeface="Arial"/>
                <a:ea typeface="Arial"/>
                <a:cs typeface="Arial"/>
              </a:defRPr>
            </a:pPr>
            <a:r>
              <a:rPr sz="1800" b="1" i="0">
                <a:solidFill>
                  <a:srgbClr val="FFFAFF"/>
                </a:solidFill>
                <a:latin typeface="Arial"/>
                <a:ea typeface="Arial"/>
                <a:cs typeface="Arial"/>
              </a:rPr>
              <a:t>РАЗРЫВ + REVEAL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31EAB04-A699-40C5-B603-32BDA11197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4762500"/>
            <a:ext cx="2133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CBB9CF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CBB9CF"/>
                </a:solidFill>
                <a:latin typeface="Arial"/>
                <a:ea typeface="Arial"/>
                <a:cs typeface="Arial"/>
              </a:rPr>
              <a:t>Премьера без фантома и раскрытие</a:t>
            </a:r>
          </a:p>
        </p:txBody>
      </p:sp>
    </p:spTree>
    <p:extLst>
      <p:ext uri="{BB962C8B-B14F-4D97-AF65-F5344CB8AC3E}">
        <p14:creationId xmlns:p14="http://schemas.microsoft.com/office/powerpoint/2010/main" val="1872559270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7F0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069A2CF-2C69-4B9C-BE89-3C6B7E4C1E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7B3C91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7B3C91"/>
                </a:solidFill>
                <a:latin typeface="Arial"/>
                <a:ea typeface="Arial"/>
                <a:cs typeface="Arial"/>
              </a:rPr>
              <a:t>08 / ТРИ МЕДИАВОЛНЫ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D48AC0B-7219-452D-B5B8-A98E643F66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66700"/>
            <a:ext cx="5143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7B3C91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7B3C91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B93B188-79BD-4C00-8587-712AB39041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81050"/>
            <a:ext cx="106680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350" b="1" i="0">
                <a:solidFill>
                  <a:srgbClr val="18061F"/>
                </a:solidFill>
                <a:latin typeface="Arial"/>
                <a:ea typeface="Arial"/>
                <a:cs typeface="Arial"/>
              </a:defRPr>
            </a:pPr>
            <a:r>
              <a:rPr sz="4350" b="1" i="0">
                <a:solidFill>
                  <a:srgbClr val="18061F"/>
                </a:solidFill>
                <a:latin typeface="Arial"/>
                <a:ea typeface="Arial"/>
                <a:cs typeface="Arial"/>
              </a:rPr>
              <a:t>КАЖДАЯ ВОЛНА</a:t>
            </a:r>
          </a:p>
          <a:p xmlns:a="http://schemas.openxmlformats.org/drawingml/2006/main">
            <a:pPr algn="l">
              <a:defRPr sz="4350" b="1" i="0">
                <a:solidFill>
                  <a:srgbClr val="18061F"/>
                </a:solidFill>
                <a:latin typeface="Arial"/>
                <a:ea typeface="Arial"/>
                <a:cs typeface="Arial"/>
              </a:defRPr>
            </a:pPr>
            <a:r>
              <a:rPr sz="4350" b="1" i="0">
                <a:solidFill>
                  <a:srgbClr val="18061F"/>
                </a:solidFill>
                <a:latin typeface="Arial"/>
                <a:ea typeface="Arial"/>
                <a:cs typeface="Arial"/>
              </a:rPr>
              <a:t>МЕНЯЕТ ВОПРОС ЗРИТЕЛЯ.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C7E5305-FEF8-45C7-9F53-695D156303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067050"/>
            <a:ext cx="3429000" cy="2714625"/>
          </a:xfrm>
          <a:prstGeom xmlns:a="http://schemas.openxmlformats.org/drawingml/2006/main" prst="roundRect">
            <a:avLst>
              <a:gd name="adj" fmla="val 561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C7DB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E565BA8-B868-4C12-9B0D-CC1C8B441D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276600"/>
            <a:ext cx="209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A52B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A52BFF"/>
                </a:solidFill>
                <a:latin typeface="Arial"/>
                <a:ea typeface="Arial"/>
                <a:cs typeface="Arial"/>
              </a:rPr>
              <a:t>WAVE / 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0652944-AE26-46AB-8195-5D80A09EA7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752850"/>
            <a:ext cx="2762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900" b="1" i="0">
                <a:solidFill>
                  <a:srgbClr val="18061F"/>
                </a:solidFill>
                <a:latin typeface="Arial"/>
                <a:ea typeface="Arial"/>
                <a:cs typeface="Arial"/>
              </a:defRPr>
            </a:pPr>
            <a:r>
              <a:rPr sz="3900" b="1" i="0">
                <a:solidFill>
                  <a:srgbClr val="18061F"/>
                </a:solidFill>
                <a:latin typeface="Arial"/>
                <a:ea typeface="Arial"/>
                <a:cs typeface="Arial"/>
              </a:rPr>
              <a:t>8–12 МЛН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73C37B5-274C-49E8-9A59-1F735D4F78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552950"/>
            <a:ext cx="2952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18061F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18061F"/>
                </a:solidFill>
                <a:latin typeface="Arial"/>
                <a:ea typeface="Arial"/>
                <a:cs typeface="Arial"/>
              </a:rPr>
              <a:t>КТО ЭТО?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AE7A17F-4F56-4135-8FAC-6053E65794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105400"/>
            <a:ext cx="2952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B587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6B5870"/>
                </a:solidFill>
                <a:latin typeface="Arial"/>
                <a:ea typeface="Arial"/>
                <a:cs typeface="Arial"/>
              </a:rPr>
              <a:t>Портрет и знакомство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C96938D-6F63-435E-BC4A-9190A63F5F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067050"/>
            <a:ext cx="3429000" cy="2714625"/>
          </a:xfrm>
          <a:prstGeom xmlns:a="http://schemas.openxmlformats.org/drawingml/2006/main" prst="roundRect">
            <a:avLst>
              <a:gd name="adj" fmla="val 5614"/>
            </a:avLst>
          </a:prstGeom>
          <a:solidFill xmlns:a="http://schemas.openxmlformats.org/drawingml/2006/main">
            <a:srgbClr val="16031E"/>
          </a:solidFill>
          <a:ln xmlns:a="http://schemas.openxmlformats.org/drawingml/2006/main" w="9525">
            <a:solidFill>
              <a:srgbClr val="16031E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8176017-E5AC-4A28-A230-457EBFB045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276600"/>
            <a:ext cx="209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DF8D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DF8DFF"/>
                </a:solidFill>
                <a:latin typeface="Arial"/>
                <a:ea typeface="Arial"/>
                <a:cs typeface="Arial"/>
              </a:rPr>
              <a:t>WAVE / 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9A3010A-87EA-4DE7-88FF-D3C160298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752850"/>
            <a:ext cx="2762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900" b="1" i="0">
                <a:solidFill>
                  <a:srgbClr val="FFFAFF"/>
                </a:solidFill>
                <a:latin typeface="Arial"/>
                <a:ea typeface="Arial"/>
                <a:cs typeface="Arial"/>
              </a:defRPr>
            </a:pPr>
            <a:r>
              <a:rPr sz="3900" b="1" i="0">
                <a:solidFill>
                  <a:srgbClr val="FFFAFF"/>
                </a:solidFill>
                <a:latin typeface="Arial"/>
                <a:ea typeface="Arial"/>
                <a:cs typeface="Arial"/>
              </a:rPr>
              <a:t>12–20 МЛН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AE84117-79AB-409F-B211-5BE7069E17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552950"/>
            <a:ext cx="2952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F241FF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F241FF"/>
                </a:solidFill>
                <a:latin typeface="Arial"/>
                <a:ea typeface="Arial"/>
                <a:cs typeface="Arial"/>
              </a:rPr>
              <a:t>ЧТО С НИМ БЫЛО?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C9DB3AF-DDD3-4018-A5D5-5C42123657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5105400"/>
            <a:ext cx="2952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CBB9CF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CBB9CF"/>
                </a:solidFill>
                <a:latin typeface="Arial"/>
                <a:ea typeface="Arial"/>
                <a:cs typeface="Arial"/>
              </a:rPr>
              <a:t>Конфликт, союз, результат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E8ED2A4-F0F6-48DB-9AE4-C95D97A1A3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3067050"/>
            <a:ext cx="3429000" cy="2714625"/>
          </a:xfrm>
          <a:prstGeom xmlns:a="http://schemas.openxmlformats.org/drawingml/2006/main" prst="roundRect">
            <a:avLst>
              <a:gd name="adj" fmla="val 561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C7DB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DA7790E-1CE0-4DC4-9602-962EC44B8F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276600"/>
            <a:ext cx="209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A52B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A52BFF"/>
                </a:solidFill>
                <a:latin typeface="Arial"/>
                <a:ea typeface="Arial"/>
                <a:cs typeface="Arial"/>
              </a:rPr>
              <a:t>WAVE / 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E4202E4-3F21-4CDF-98FB-A7E6C5FC92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752850"/>
            <a:ext cx="2762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900" b="1" i="0">
                <a:solidFill>
                  <a:srgbClr val="18061F"/>
                </a:solidFill>
                <a:latin typeface="Arial"/>
                <a:ea typeface="Arial"/>
                <a:cs typeface="Arial"/>
              </a:defRPr>
            </a:pPr>
            <a:r>
              <a:rPr sz="3900" b="1" i="0">
                <a:solidFill>
                  <a:srgbClr val="18061F"/>
                </a:solidFill>
                <a:latin typeface="Arial"/>
                <a:ea typeface="Arial"/>
                <a:cs typeface="Arial"/>
              </a:rPr>
              <a:t>10–18 МЛН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B0728F9-54A0-4A7B-A8A8-6FAC8BB5C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552950"/>
            <a:ext cx="2952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18061F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18061F"/>
                </a:solidFill>
                <a:latin typeface="Arial"/>
                <a:ea typeface="Arial"/>
                <a:cs typeface="Arial"/>
              </a:rPr>
              <a:t>КУДА ОН ДЕЛСЯ?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A9A533F-8B1F-4105-8360-0F0E6954C0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5105400"/>
            <a:ext cx="2952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B5870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6B5870"/>
                </a:solidFill>
                <a:latin typeface="Arial"/>
                <a:ea typeface="Arial"/>
                <a:cs typeface="Arial"/>
              </a:rPr>
              <a:t>Разрыв, поиск и reveal</a:t>
            </a:r>
          </a:p>
        </p:txBody>
      </p:sp>
    </p:spTree>
    <p:extLst>
      <p:ext uri="{BB962C8B-B14F-4D97-AF65-F5344CB8AC3E}">
        <p14:creationId xmlns:p14="http://schemas.microsoft.com/office/powerpoint/2010/main" val="449847853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901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73382C1-9EC1-4AD7-A3DA-1AB52D84D9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D78DEC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D78DEC"/>
                </a:solidFill>
                <a:latin typeface="Arial"/>
                <a:ea typeface="Arial"/>
                <a:cs typeface="Arial"/>
              </a:rPr>
              <a:t>09 / ЦЕЛЕВАЯ МЕДИАМОДЕЛЬ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2ED0ABD-F648-46D0-8A4E-550B147A02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66700"/>
            <a:ext cx="5143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D78DEC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D78DEC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276AAFB-9AD3-459A-A0DD-1522A719EF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257300"/>
            <a:ext cx="97155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900" b="1" i="0">
                <a:solidFill>
                  <a:srgbClr val="FFFAFF"/>
                </a:solidFill>
                <a:latin typeface="Arial"/>
                <a:ea typeface="Arial"/>
                <a:cs typeface="Arial"/>
              </a:defRPr>
            </a:pPr>
            <a:r>
              <a:rPr sz="9900" b="1" i="0">
                <a:solidFill>
                  <a:srgbClr val="FFFAFF"/>
                </a:solidFill>
                <a:latin typeface="Arial"/>
                <a:ea typeface="Arial"/>
                <a:cs typeface="Arial"/>
              </a:rPr>
              <a:t>30–50 МЛН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5142BF7-A203-4A46-949C-B11083191F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905125"/>
            <a:ext cx="857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241FF"/>
                </a:solidFill>
                <a:latin typeface="Arial"/>
                <a:ea typeface="Arial"/>
                <a:cs typeface="Arial"/>
              </a:defRPr>
            </a:pPr>
            <a:r>
              <a:rPr sz="2550" b="1" i="0">
                <a:solidFill>
                  <a:srgbClr val="F241FF"/>
                </a:solidFill>
                <a:latin typeface="Arial"/>
                <a:ea typeface="Arial"/>
                <a:cs typeface="Arial"/>
              </a:rPr>
              <a:t>ПРОСМОТРОВ ФАНТОМНОЙ ЛИНИИ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44A38A2-4F9B-4C96-BFDA-1D243F0EA3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848100"/>
            <a:ext cx="6858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0" i="0">
                <a:solidFill>
                  <a:srgbClr val="CBB9CF"/>
                </a:solidFill>
                <a:latin typeface="Arial"/>
                <a:ea typeface="Arial"/>
                <a:cs typeface="Arial"/>
              </a:defRPr>
            </a:pPr>
            <a:r>
              <a:rPr sz="1800" b="0" i="0">
                <a:solidFill>
                  <a:srgbClr val="CBB9CF"/>
                </a:solidFill>
                <a:latin typeface="Arial"/>
                <a:ea typeface="Arial"/>
                <a:cs typeface="Arial"/>
              </a:rPr>
              <a:t>Плановый коридор по всем версиям и волнам. Финальный прогноз зависит от каналов, бюджета, creator mix и доступного контура прав.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0FFA6E9-B9B0-49AC-8BEA-5475FAEC86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276350"/>
            <a:ext cx="2667000" cy="3714750"/>
          </a:xfrm>
          <a:prstGeom xmlns:a="http://schemas.openxmlformats.org/drawingml/2006/main" prst="roundRect">
            <a:avLst>
              <a:gd name="adj" fmla="val 6429"/>
            </a:avLst>
          </a:prstGeom>
          <a:solidFill xmlns:a="http://schemas.openxmlformats.org/drawingml/2006/main">
            <a:srgbClr val="16031E"/>
          </a:solidFill>
          <a:ln xmlns:a="http://schemas.openxmlformats.org/drawingml/2006/main" w="9525">
            <a:solidFill>
              <a:srgbClr val="7B3C8E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DFFD2A8-DD52-45DF-A648-C4573C3EDC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1571625"/>
            <a:ext cx="209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DE96F2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DE96F2"/>
                </a:solidFill>
                <a:latin typeface="Arial"/>
                <a:ea typeface="Arial"/>
                <a:cs typeface="Arial"/>
              </a:rPr>
              <a:t>SOURCE DECK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E0C09C4-B5AC-4A99-AAD7-AA30166C1D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2133600"/>
            <a:ext cx="2095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5238"/>
          </a:bodyPr>
          <a:lstStyle xmlns:a="http://schemas.openxmlformats.org/drawingml/2006/main"/>
          <a:p xmlns:a="http://schemas.openxmlformats.org/drawingml/2006/main">
            <a:pPr algn="l">
              <a:defRPr sz="5250" b="1" i="0">
                <a:solidFill>
                  <a:srgbClr val="FFFAFF"/>
                </a:solidFill>
                <a:latin typeface="Arial"/>
                <a:ea typeface="Arial"/>
                <a:cs typeface="Arial"/>
              </a:defRPr>
            </a:pPr>
            <a:r>
              <a:rPr sz="5250" b="1" i="0">
                <a:solidFill>
                  <a:srgbClr val="FFFAFF"/>
                </a:solidFill>
                <a:latin typeface="Arial"/>
                <a:ea typeface="Arial"/>
                <a:cs typeface="Arial"/>
              </a:rPr>
              <a:t>50М+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CCF2D26-747F-4CE0-BCDD-6AC0077179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143250"/>
            <a:ext cx="2095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CBB9CF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CBB9CF"/>
                </a:solidFill>
                <a:latin typeface="Arial"/>
                <a:ea typeface="Arial"/>
                <a:cs typeface="Arial"/>
              </a:rPr>
              <a:t>ПЛАНИРУЕМАЯ</a:t>
            </a:r>
          </a:p>
          <a:p xmlns:a="http://schemas.openxmlformats.org/drawingml/2006/main">
            <a:pPr algn="l">
              <a:defRPr sz="1350" b="1" i="0">
                <a:solidFill>
                  <a:srgbClr val="CBB9CF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CBB9CF"/>
                </a:solidFill>
                <a:latin typeface="Arial"/>
                <a:ea typeface="Arial"/>
                <a:cs typeface="Arial"/>
              </a:rPr>
              <a:t>СОВОКУПНАЯ АУДИТОРИЯ</a:t>
            </a:r>
          </a:p>
          <a:p xmlns:a="http://schemas.openxmlformats.org/drawingml/2006/main">
            <a:pPr algn="l">
              <a:defRPr sz="1350" b="1" i="0">
                <a:solidFill>
                  <a:srgbClr val="CBB9CF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CBB9CF"/>
                </a:solidFill>
                <a:latin typeface="Arial"/>
                <a:ea typeface="Arial"/>
                <a:cs typeface="Arial"/>
              </a:rPr>
              <a:t>ВСЕГО ПРОЕКТА UPGRADE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8230025-E81D-4280-8B16-1260F59A91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45148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F241FF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241FF"/>
                </a:solidFill>
                <a:latin typeface="Arial"/>
                <a:ea typeface="Arial"/>
                <a:cs typeface="Arial"/>
              </a:rPr>
              <a:t>НЕ ГАРАНТИЯ</a:t>
            </a:r>
          </a:p>
        </p:txBody>
      </p:sp>
    </p:spTree>
    <p:extLst>
      <p:ext uri="{BB962C8B-B14F-4D97-AF65-F5344CB8AC3E}">
        <p14:creationId xmlns:p14="http://schemas.microsoft.com/office/powerpoint/2010/main" val="186686204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2026-09-02T11:06:29.0610000Z</dcterms:created>
  <dcterms:modified xsi:type="dcterms:W3CDTF">2026-09-02T11:06:29.0610000Z</dcterms:modified>
</coreProperties>
</file>