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68d3aa3065a43ed" /><Relationship Type="http://schemas.openxmlformats.org/officeDocument/2006/relationships/extended-properties" Target="/docProps/app.xml" Id="R68b0074687b14d9a" /><Relationship Type="http://schemas.openxmlformats.org/officeDocument/2006/relationships/officeDocument" Target="/ppt/presentation.xml" Id="R92d6f37350634a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8899d69ede409a"/>
  </p:sldMasterIdLst>
  <p:notesMasterIdLst>
    <p:notesMasterId xmlns:r="http://schemas.openxmlformats.org/officeDocument/2006/relationships" r:id="R8b3cda24cfbe4831"/>
  </p:notesMasterIdLst>
  <p:sldIdLst>
    <p:sldId xmlns:r="http://schemas.openxmlformats.org/officeDocument/2006/relationships" id="256" r:id="Rd383013817b9415f"/>
    <p:sldId xmlns:r="http://schemas.openxmlformats.org/officeDocument/2006/relationships" id="257" r:id="R4eda731eafa94bec"/>
    <p:sldId xmlns:r="http://schemas.openxmlformats.org/officeDocument/2006/relationships" id="258" r:id="R5227ef394ce54910"/>
    <p:sldId xmlns:r="http://schemas.openxmlformats.org/officeDocument/2006/relationships" id="259" r:id="Rfdba3b670d764b8e"/>
    <p:sldId xmlns:r="http://schemas.openxmlformats.org/officeDocument/2006/relationships" id="260" r:id="R3e0389855d014297"/>
    <p:sldId xmlns:r="http://schemas.openxmlformats.org/officeDocument/2006/relationships" id="261" r:id="Rd585d14c348f4e41"/>
    <p:sldId xmlns:r="http://schemas.openxmlformats.org/officeDocument/2006/relationships" id="262" r:id="R7652c5713bf94eef"/>
    <p:sldId xmlns:r="http://schemas.openxmlformats.org/officeDocument/2006/relationships" id="263" r:id="Ra00c7075bdb64c7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9bc4d7290eb4c05" /><Relationship Type="http://schemas.openxmlformats.org/officeDocument/2006/relationships/slideMaster" Target="/ppt/slideMasters/slideMaster1.xml" Id="R6a8899d69ede409a" /><Relationship Type="http://schemas.openxmlformats.org/officeDocument/2006/relationships/notesMaster" Target="/ppt/notesMasters/notesMaster1.xml" Id="R8b3cda24cfbe4831" /><Relationship Type="http://schemas.openxmlformats.org/officeDocument/2006/relationships/presProps" Target="/ppt/presProps.xml" Id="R6fd00d06bb4d4031" /><Relationship Type="http://schemas.openxmlformats.org/officeDocument/2006/relationships/tableStyles" Target="/ppt/tableStyles.xml" Id="R4bdb9598b8564ab0" /><Relationship Type="http://schemas.openxmlformats.org/officeDocument/2006/relationships/slide" Target="/ppt/slides/slide1.xml" Id="Rd383013817b9415f" /><Relationship Type="http://schemas.openxmlformats.org/officeDocument/2006/relationships/slide" Target="/ppt/slides/slide2.xml" Id="R4eda731eafa94bec" /><Relationship Type="http://schemas.openxmlformats.org/officeDocument/2006/relationships/slide" Target="/ppt/slides/slide3.xml" Id="R5227ef394ce54910" /><Relationship Type="http://schemas.openxmlformats.org/officeDocument/2006/relationships/slide" Target="/ppt/slides/slide4.xml" Id="Rfdba3b670d764b8e" /><Relationship Type="http://schemas.openxmlformats.org/officeDocument/2006/relationships/slide" Target="/ppt/slides/slide5.xml" Id="R3e0389855d014297" /><Relationship Type="http://schemas.openxmlformats.org/officeDocument/2006/relationships/slide" Target="/ppt/slides/slide6.xml" Id="Rd585d14c348f4e41" /><Relationship Type="http://schemas.openxmlformats.org/officeDocument/2006/relationships/slide" Target="/ppt/slides/slide7.xml" Id="R7652c5713bf94eef" /><Relationship Type="http://schemas.openxmlformats.org/officeDocument/2006/relationships/slide" Target="/ppt/slides/slide8.xml" Id="Ra00c7075bdb64c7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a3fe3fe08014f7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2f11182d1d74c52" /><Relationship Type="http://schemas.openxmlformats.org/officeDocument/2006/relationships/notesMaster" Target="/ppt/notesMasters/notesMaster1.xml" Id="R382a106792a6488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f47821d90cf4b7b" /><Relationship Type="http://schemas.openxmlformats.org/officeDocument/2006/relationships/notesMaster" Target="/ppt/notesMasters/notesMaster1.xml" Id="R6c552634f2e74ae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93b085161224f25" /><Relationship Type="http://schemas.openxmlformats.org/officeDocument/2006/relationships/notesMaster" Target="/ppt/notesMasters/notesMaster1.xml" Id="Rd869a6ae7ab9474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5629b59133c4459" /><Relationship Type="http://schemas.openxmlformats.org/officeDocument/2006/relationships/notesMaster" Target="/ppt/notesMasters/notesMaster1.xml" Id="Rda657262a016440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5563411582146f9" /><Relationship Type="http://schemas.openxmlformats.org/officeDocument/2006/relationships/notesMaster" Target="/ppt/notesMasters/notesMaster1.xml" Id="Ra1f7970d1f17475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0be4fdbec07a460a" /><Relationship Type="http://schemas.openxmlformats.org/officeDocument/2006/relationships/notesMaster" Target="/ppt/notesMasters/notesMaster1.xml" Id="R17c097931722403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0b2e85d14e24f26" /><Relationship Type="http://schemas.openxmlformats.org/officeDocument/2006/relationships/notesMaster" Target="/ppt/notesMasters/notesMaster1.xml" Id="R13440dd78500490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b51a423439c4ffe" /><Relationship Type="http://schemas.openxmlformats.org/officeDocument/2006/relationships/notesMaster" Target="/ppt/notesMasters/notesMaster1.xml" Id="R249b1fc833ad49d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/Users/maxgreynova/Documents/Codex/2026-08-10/new-chat/work/synth-nova-offer-current/public/tutu/tutu-challenge-social.png (project-generated campaign visual)</a:t>
            </a:r>
          </a:p>
          <a:p xmlns:a="http://schemas.openxmlformats.org/drawingml/2006/main">
            <a:r>
              <a:t>- https://adpass.ru/800-tysyach-vizitov-posle-tv-reklamy-uspeshnyj-kejs-tutu-ru/</a:t>
            </a:r>
          </a:p>
          <a:p xmlns:a="http://schemas.openxmlformats.org/drawingml/2006/main">
            <a:r>
              <a:t>- https://myseldon.com/ru/news/index/327353070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https://www.sostav.ru/publication/tutu-68305.html</a:t>
            </a:r>
          </a:p>
          <a:p xmlns:a="http://schemas.openxmlformats.org/drawingml/2006/main">
            <a:r>
              <a:t>- /Users/maxgreynova/Documents/Codex/2026-08-10/new-chat/work/synth-nova-offer-current/public/tutu/tutu-challenge-master-brief.md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/Users/maxgreynova/Documents/Codex/2026-08-10/new-chat/work/synth-nova-offer-current/public/tutu/tutu-challenge-master-brief.md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/Users/maxgreynova/Documents/Codex/2026-08-10/new-chat/work/synth-nova-offer-current/public/tutu/tutu-challenge-master-brief.md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https://adpass.ru/800-tysyach-vizitov-posle-tv-reklamy-uspeshnyj-kejs-tutu-ru/</a:t>
            </a:r>
          </a:p>
          <a:p xmlns:a="http://schemas.openxmlformats.org/drawingml/2006/main">
            <a:r>
              <a:t>- https://myseldon.com/ru/news/index/327353070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/Users/maxgreynova/Documents/Codex/2026-08-10/new-chat/work/synth-nova-offer-current/public/tutu/tutu-challenge-master-brief.md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https://www.tutu.ru/2read/legal_information/otelivdele/</a:t>
            </a:r>
          </a:p>
          <a:p xmlns:a="http://schemas.openxmlformats.org/drawingml/2006/main">
            <a:r>
              <a:t>- https://proactions.ru/actions/otdyh-turizm/tuturu/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/Users/maxgreynova/Documents/Codex/2026-08-10/new-chat/work/synth-nova-offer-current/public/tutu/tutu-challenge-master-brief.md</a:t>
            </a:r>
          </a:p>
          <a:p xmlns:a="http://schemas.openxmlformats.org/drawingml/2006/main">
            <a:r>
              <a:t>- https://offer.synth-nova.com/tutu/challenge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ff11bfc99949a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194830f453f4826" /><Relationship Type="http://schemas.openxmlformats.org/officeDocument/2006/relationships/slideLayout" Target="/ppt/slideLayouts/slideLayout1.xml" Id="R56291e4ed600446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291e4ed600446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77304db6a4c27" /><Relationship Type="http://schemas.openxmlformats.org/officeDocument/2006/relationships/image" Target="/ppt/media/image.png" Id="R7538dd3138fa44a7" /><Relationship Type="http://schemas.openxmlformats.org/officeDocument/2006/relationships/notesSlide" Target="/ppt/notesSlides/notesSlide1.xml" Id="Reffe096aa8b444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8991101194725" /><Relationship Type="http://schemas.openxmlformats.org/officeDocument/2006/relationships/notesSlide" Target="/ppt/notesSlides/notesSlide2.xml" Id="Rb10bb366fee342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0a7c68acf4d53" /><Relationship Type="http://schemas.openxmlformats.org/officeDocument/2006/relationships/notesSlide" Target="/ppt/notesSlides/notesSlide3.xml" Id="Rb1b71d94fc394a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639e912c2449d" /><Relationship Type="http://schemas.openxmlformats.org/officeDocument/2006/relationships/notesSlide" Target="/ppt/notesSlides/notesSlide4.xml" Id="R4d1c42cbd22d47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1ec96f57d4377" /><Relationship Type="http://schemas.openxmlformats.org/officeDocument/2006/relationships/notesSlide" Target="/ppt/notesSlides/notesSlide5.xml" Id="R03215b42d47543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721b287414d78" /><Relationship Type="http://schemas.openxmlformats.org/officeDocument/2006/relationships/notesSlide" Target="/ppt/notesSlides/notesSlide6.xml" Id="R29f1138c791a45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8380a89f8435f" /><Relationship Type="http://schemas.openxmlformats.org/officeDocument/2006/relationships/notesSlide" Target="/ppt/notesSlides/notesSlide7.xml" Id="R5efa8867dd464c5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873e0ca1e4442" /><Relationship Type="http://schemas.openxmlformats.org/officeDocument/2006/relationships/notesSlide" Target="/ppt/notesSlides/notesSlide8.xml" Id="R765cfd71a97b417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8145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538dd3138fa44a7"/>
          <a:srcRect xmlns:a="http://schemas.openxmlformats.org/drawingml/2006/main" l="5556" t="0" r="5556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cover-veil">
            <a:extLst xmlns:a="http://schemas.openxmlformats.org/drawingml/2006/main">
              <a:ext uri="{FF2B5EF4-FFF2-40B4-BE49-F238E27FC236}">
                <a16:creationId xmlns:a16="http://schemas.microsoft.com/office/drawing/2014/main" id="{9E68C2F6-8EFA-494E-93D6-1FD18BE02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145D">
              <a:alpha val="72157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cover-accent">
            <a:extLst xmlns:a="http://schemas.openxmlformats.org/drawingml/2006/main">
              <a:ext uri="{FF2B5EF4-FFF2-40B4-BE49-F238E27FC236}">
                <a16:creationId xmlns:a16="http://schemas.microsoft.com/office/drawing/2014/main" id="{AF3AF04B-090B-447F-BBC2-D89082BB0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95250" cy="485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F1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cover-brand">
            <a:extLst xmlns:a="http://schemas.openxmlformats.org/drawingml/2006/main">
              <a:ext uri="{FF2B5EF4-FFF2-40B4-BE49-F238E27FC236}">
                <a16:creationId xmlns:a16="http://schemas.microsoft.com/office/drawing/2014/main" id="{E23E14FB-806A-42E9-92DA-987C02F52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742950"/>
            <a:ext cx="371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C7F133"/>
                </a:solidFill>
              </a:defRPr>
            </a:pPr>
            <a:r>
              <a:rPr sz="1350" b="1">
                <a:solidFill>
                  <a:srgbClr val="C7F133"/>
                </a:solidFill>
              </a:rPr>
              <a:t>TUTU × AXIOMA</a:t>
            </a:r>
          </a:p>
        </p:txBody>
      </p:sp>
      <p:sp>
        <p:nvSpPr>
          <p:cNvPr id="5" name="cover-title-a">
            <a:extLst xmlns:a="http://schemas.openxmlformats.org/drawingml/2006/main">
              <a:ext uri="{FF2B5EF4-FFF2-40B4-BE49-F238E27FC236}">
                <a16:creationId xmlns:a16="http://schemas.microsoft.com/office/drawing/2014/main" id="{C80563E7-6061-4AE7-889C-E7DE2671C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562100"/>
            <a:ext cx="64770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УВИДЬ СЕБЯ</a:t>
            </a:r>
          </a:p>
        </p:txBody>
      </p:sp>
      <p:sp>
        <p:nvSpPr>
          <p:cNvPr id="6" name="cover-title-b">
            <a:extLst xmlns:a="http://schemas.openxmlformats.org/drawingml/2006/main">
              <a:ext uri="{FF2B5EF4-FFF2-40B4-BE49-F238E27FC236}">
                <a16:creationId xmlns:a16="http://schemas.microsoft.com/office/drawing/2014/main" id="{262A7F7C-41BD-4F9D-BD4D-50E639011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266950"/>
            <a:ext cx="66675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FF5B45"/>
                </a:solidFill>
              </a:defRPr>
            </a:pPr>
            <a:r>
              <a:rPr sz="4350" b="1">
                <a:solidFill>
                  <a:srgbClr val="FF5B45"/>
                </a:solidFill>
              </a:rPr>
              <a:t>УЖЕ В ПУТИ</a:t>
            </a:r>
          </a:p>
        </p:txBody>
      </p:sp>
      <p:sp>
        <p:nvSpPr>
          <p:cNvPr id="7" name="cover-subtitle">
            <a:extLst xmlns:a="http://schemas.openxmlformats.org/drawingml/2006/main">
              <a:ext uri="{FF2B5EF4-FFF2-40B4-BE49-F238E27FC236}">
                <a16:creationId xmlns:a16="http://schemas.microsoft.com/office/drawing/2014/main" id="{7EBE4E9B-0983-4FD5-9E55-75279A27D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390900"/>
            <a:ext cx="54292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FFFFFF"/>
                </a:solidFill>
              </a:defRPr>
            </a:pPr>
            <a:r>
              <a:rPr sz="1800" b="0">
                <a:solidFill>
                  <a:srgbClr val="FFFFFF"/>
                </a:solidFill>
              </a:rPr>
              <a:t>Персональный AI-челлендж: мечта становится социальной историей, а история — реальным маршрутом.</a:t>
            </a:r>
          </a:p>
        </p:txBody>
      </p:sp>
      <p:sp>
        <p:nvSpPr>
          <p:cNvPr id="8" name="cover-proof">
            <a:extLst xmlns:a="http://schemas.openxmlformats.org/drawingml/2006/main">
              <a:ext uri="{FF2B5EF4-FFF2-40B4-BE49-F238E27FC236}">
                <a16:creationId xmlns:a16="http://schemas.microsoft.com/office/drawing/2014/main" id="{456CD7B2-3B4D-4199-93C5-E018C15DD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781550"/>
            <a:ext cx="3219450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F1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cover-proof-number">
            <a:extLst xmlns:a="http://schemas.openxmlformats.org/drawingml/2006/main">
              <a:ext uri="{FF2B5EF4-FFF2-40B4-BE49-F238E27FC236}">
                <a16:creationId xmlns:a16="http://schemas.microsoft.com/office/drawing/2014/main" id="{4099229B-5B26-41DD-B6E7-D0D802496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924425"/>
            <a:ext cx="1809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8145D"/>
                </a:solidFill>
              </a:defRPr>
            </a:pPr>
            <a:r>
              <a:rPr sz="2250" b="1">
                <a:solidFill>
                  <a:srgbClr val="08145D"/>
                </a:solidFill>
              </a:rPr>
              <a:t>10 МЛН+</a:t>
            </a:r>
          </a:p>
        </p:txBody>
      </p:sp>
      <p:sp>
        <p:nvSpPr>
          <p:cNvPr id="10" name="cover-proof-label">
            <a:extLst xmlns:a="http://schemas.openxmlformats.org/drawingml/2006/main">
              <a:ext uri="{FF2B5EF4-FFF2-40B4-BE49-F238E27FC236}">
                <a16:creationId xmlns:a16="http://schemas.microsoft.com/office/drawing/2014/main" id="{A6B3B1D1-7A10-4DFE-96B3-B2BB9999B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4933950"/>
            <a:ext cx="1009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8145D"/>
                </a:solidFill>
              </a:defRPr>
            </a:pPr>
            <a:r>
              <a:rPr sz="900" b="1">
                <a:solidFill>
                  <a:srgbClr val="08145D"/>
                </a:solidFill>
              </a:rPr>
              <a:t>ПЛАНОВЫЙ</a:t>
            </a:r>
          </a:p>
          <a:p xmlns:a="http://schemas.openxmlformats.org/drawingml/2006/main">
            <a:pPr algn="l">
              <a:defRPr sz="900" b="1">
                <a:solidFill>
                  <a:srgbClr val="08145D"/>
                </a:solidFill>
              </a:defRPr>
            </a:pPr>
            <a:r>
              <a:rPr sz="900" b="1">
                <a:solidFill>
                  <a:srgbClr val="08145D"/>
                </a:solidFill>
              </a:rPr>
              <a:t>ОХВАТ</a:t>
            </a:r>
          </a:p>
        </p:txBody>
      </p:sp>
      <p:sp>
        <p:nvSpPr>
          <p:cNvPr id="11" name="cover-date">
            <a:extLst xmlns:a="http://schemas.openxmlformats.org/drawingml/2006/main">
              <a:ext uri="{FF2B5EF4-FFF2-40B4-BE49-F238E27FC236}">
                <a16:creationId xmlns:a16="http://schemas.microsoft.com/office/drawing/2014/main" id="{E2138345-7F3F-479F-813D-BFD3BEDCD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603885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КОНЦЕПТ-ПРЕДЛОЖЕНИЕ  /  12.08.2026</a:t>
            </a:r>
          </a:p>
        </p:txBody>
      </p:sp>
    </p:spTree>
    <p:extLst>
      <p:ext uri="{BB962C8B-B14F-4D97-AF65-F5344CB8AC3E}">
        <p14:creationId xmlns:p14="http://schemas.microsoft.com/office/powerpoint/2010/main" val="162584466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6F5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chrome-left-2">
            <a:extLst xmlns:a="http://schemas.openxmlformats.org/drawingml/2006/main">
              <a:ext uri="{FF2B5EF4-FFF2-40B4-BE49-F238E27FC236}">
                <a16:creationId xmlns:a16="http://schemas.microsoft.com/office/drawing/2014/main" id="{E92CA708-8A3D-45DD-A097-F51D91F89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8145D"/>
                </a:solidFill>
              </a:defRPr>
            </a:pPr>
            <a:r>
              <a:rPr sz="1125" b="1">
                <a:solidFill>
                  <a:srgbClr val="08145D"/>
                </a:solidFill>
              </a:rPr>
              <a:t>СТРАТЕГИЧЕСКАЯ ЛОГИКА</a:t>
            </a:r>
          </a:p>
        </p:txBody>
      </p:sp>
      <p:sp>
        <p:nvSpPr>
          <p:cNvPr id="2" name="chrome-right-2">
            <a:extLst xmlns:a="http://schemas.openxmlformats.org/drawingml/2006/main">
              <a:ext uri="{FF2B5EF4-FFF2-40B4-BE49-F238E27FC236}">
                <a16:creationId xmlns:a16="http://schemas.microsoft.com/office/drawing/2014/main" id="{0798D5C8-D19F-4805-8862-9C9E5E5B0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23850"/>
            <a:ext cx="3486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6B7092"/>
                </a:solidFill>
              </a:defRPr>
            </a:pPr>
            <a:r>
              <a:rPr sz="1050" b="1">
                <a:solidFill>
                  <a:srgbClr val="6B7092"/>
                </a:solidFill>
              </a:rPr>
              <a:t>AI TRAVEL CHALLENGE  /  02—08</a:t>
            </a:r>
          </a:p>
        </p:txBody>
      </p:sp>
      <p:sp>
        <p:nvSpPr>
          <p:cNvPr id="3" name="footer-rule-2">
            <a:extLst xmlns:a="http://schemas.openxmlformats.org/drawingml/2006/main">
              <a:ext uri="{FF2B5EF4-FFF2-40B4-BE49-F238E27FC236}">
                <a16:creationId xmlns:a16="http://schemas.microsoft.com/office/drawing/2014/main" id="{867F34AD-6B8F-48E1-8979-F92510DF4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9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left-2">
            <a:extLst xmlns:a="http://schemas.openxmlformats.org/drawingml/2006/main">
              <a:ext uri="{FF2B5EF4-FFF2-40B4-BE49-F238E27FC236}">
                <a16:creationId xmlns:a16="http://schemas.microsoft.com/office/drawing/2014/main" id="{B5B98AD0-9C8A-4B7C-A9E0-8A18C7766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103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B7092"/>
                </a:solidFill>
              </a:defRPr>
            </a:pPr>
            <a:r>
              <a:rPr sz="750" b="1">
                <a:solidFill>
                  <a:srgbClr val="6B7092"/>
                </a:solidFill>
              </a:rPr>
              <a:t>НОВЫЙ ТЫ УЖЕ В ПУТИ</a:t>
            </a:r>
          </a:p>
        </p:txBody>
      </p:sp>
      <p:sp>
        <p:nvSpPr>
          <p:cNvPr id="5" name="footer-right-2">
            <a:extLst xmlns:a="http://schemas.openxmlformats.org/drawingml/2006/main">
              <a:ext uri="{FF2B5EF4-FFF2-40B4-BE49-F238E27FC236}">
                <a16:creationId xmlns:a16="http://schemas.microsoft.com/office/drawing/2014/main" id="{4E5ED535-8188-4899-82D9-E5E1D5230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661035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B7092"/>
                </a:solidFill>
              </a:defRPr>
            </a:pPr>
            <a:r>
              <a:rPr sz="750" b="1">
                <a:solidFill>
                  <a:srgbClr val="6B7092"/>
                </a:solidFill>
              </a:rPr>
              <a:t>CONCEPT PROPOSAL  /  12.08.2026</a:t>
            </a:r>
          </a:p>
        </p:txBody>
      </p:sp>
      <p:sp>
        <p:nvSpPr>
          <p:cNvPr id="6" name="s2-title-a">
            <a:extLst xmlns:a="http://schemas.openxmlformats.org/drawingml/2006/main">
              <a:ext uri="{FF2B5EF4-FFF2-40B4-BE49-F238E27FC236}">
                <a16:creationId xmlns:a16="http://schemas.microsoft.com/office/drawing/2014/main" id="{EFE22986-6627-44CD-A9EE-105952822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52500"/>
            <a:ext cx="10096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8145D"/>
                </a:solidFill>
              </a:defRPr>
            </a:pPr>
            <a:r>
              <a:rPr sz="3150" b="1">
                <a:solidFill>
                  <a:srgbClr val="08145D"/>
                </a:solidFill>
              </a:rPr>
              <a:t>БРЕНД ГОВОРИТ О НОВОМ СЕБЕ.</a:t>
            </a:r>
          </a:p>
        </p:txBody>
      </p:sp>
      <p:sp>
        <p:nvSpPr>
          <p:cNvPr id="7" name="s2-title-b">
            <a:extLst xmlns:a="http://schemas.openxmlformats.org/drawingml/2006/main">
              <a:ext uri="{FF2B5EF4-FFF2-40B4-BE49-F238E27FC236}">
                <a16:creationId xmlns:a16="http://schemas.microsoft.com/office/drawing/2014/main" id="{E0886D81-A09A-40A6-8CF9-2D76B8920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477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5B45"/>
                </a:solidFill>
              </a:defRPr>
            </a:pPr>
            <a:r>
              <a:rPr sz="3150" b="1">
                <a:solidFill>
                  <a:srgbClr val="FF5B45"/>
                </a:solidFill>
              </a:rPr>
              <a:t>ЧЕЛЛЕНДЖ ДАЁТ ЕГО УВИДЕТЬ.</a:t>
            </a:r>
          </a:p>
        </p:txBody>
      </p:sp>
      <p:sp>
        <p:nvSpPr>
          <p:cNvPr id="8" name="s2-lead">
            <a:extLst xmlns:a="http://schemas.openxmlformats.org/drawingml/2006/main">
              <a:ext uri="{FF2B5EF4-FFF2-40B4-BE49-F238E27FC236}">
                <a16:creationId xmlns:a16="http://schemas.microsoft.com/office/drawing/2014/main" id="{A2C69C65-8AFC-4E57-A4D1-46D0B6B60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71750"/>
            <a:ext cx="4476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8145D"/>
                </a:solidFill>
              </a:defRPr>
            </a:pPr>
            <a:r>
              <a:rPr sz="2250" b="1">
                <a:solidFill>
                  <a:srgbClr val="08145D"/>
                </a:solidFill>
              </a:rPr>
              <a:t>Не каталог и не список цен</a:t>
            </a:r>
          </a:p>
        </p:txBody>
      </p:sp>
      <p:sp>
        <p:nvSpPr>
          <p:cNvPr id="9" name="s2-body">
            <a:extLst xmlns:a="http://schemas.openxmlformats.org/drawingml/2006/main">
              <a:ext uri="{FF2B5EF4-FFF2-40B4-BE49-F238E27FC236}">
                <a16:creationId xmlns:a16="http://schemas.microsoft.com/office/drawing/2014/main" id="{B46AC9B4-D589-4ED8-A6B0-924111474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62300"/>
            <a:ext cx="495300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01342"/>
                </a:solidFill>
              </a:defRPr>
            </a:pPr>
            <a:r>
              <a:rPr sz="1725" b="0">
                <a:solidFill>
                  <a:srgbClr val="101342"/>
                </a:solidFill>
              </a:rPr>
              <a:t>Человек видит своё лицо, эмоции, свет и движение места, о котором мечтает. Абстрактное «хочу туда» превращается в уже прожитое ощущение: «я уже там».</a:t>
            </a:r>
          </a:p>
        </p:txBody>
      </p:sp>
      <p:sp>
        <p:nvSpPr>
          <p:cNvPr id="10" name="s2-quote-bg">
            <a:extLst xmlns:a="http://schemas.openxmlformats.org/drawingml/2006/main">
              <a:ext uri="{FF2B5EF4-FFF2-40B4-BE49-F238E27FC236}">
                <a16:creationId xmlns:a16="http://schemas.microsoft.com/office/drawing/2014/main" id="{E38F7762-3A29-4EC8-8251-62874C52A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571750"/>
            <a:ext cx="504825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145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s2-quote">
            <a:extLst xmlns:a="http://schemas.openxmlformats.org/drawingml/2006/main">
              <a:ext uri="{FF2B5EF4-FFF2-40B4-BE49-F238E27FC236}">
                <a16:creationId xmlns:a16="http://schemas.microsoft.com/office/drawing/2014/main" id="{35799F86-C7F2-4AB7-949C-1BFE3233C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971800"/>
            <a:ext cx="42862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C7F133"/>
                </a:solidFill>
              </a:defRPr>
            </a:pPr>
            <a:r>
              <a:rPr sz="3600" b="1">
                <a:solidFill>
                  <a:srgbClr val="C7F133"/>
                </a:solidFill>
              </a:rPr>
              <a:t>«Я УЖЕ ТАМ»</a:t>
            </a:r>
          </a:p>
        </p:txBody>
      </p:sp>
      <p:sp>
        <p:nvSpPr>
          <p:cNvPr id="12" name="s2-quote-body">
            <a:extLst xmlns:a="http://schemas.openxmlformats.org/drawingml/2006/main">
              <a:ext uri="{FF2B5EF4-FFF2-40B4-BE49-F238E27FC236}">
                <a16:creationId xmlns:a16="http://schemas.microsoft.com/office/drawing/2014/main" id="{CE97CE72-30C8-4072-A83B-788468132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810000"/>
            <a:ext cx="3905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FFF"/>
                </a:solidFill>
              </a:defRPr>
            </a:pPr>
            <a:r>
              <a:rPr sz="1575" b="0">
                <a:solidFill>
                  <a:srgbClr val="FFFFFF"/>
                </a:solidFill>
              </a:rPr>
              <a:t>Сильнее баннера, потому что продаёт не билет, а личную картину будущей поездки.</a:t>
            </a:r>
          </a:p>
        </p:txBody>
      </p:sp>
    </p:spTree>
    <p:extLst>
      <p:ext uri="{BB962C8B-B14F-4D97-AF65-F5344CB8AC3E}">
        <p14:creationId xmlns:p14="http://schemas.microsoft.com/office/powerpoint/2010/main" val="200624682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8145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chrome-left-3">
            <a:extLst xmlns:a="http://schemas.openxmlformats.org/drawingml/2006/main">
              <a:ext uri="{FF2B5EF4-FFF2-40B4-BE49-F238E27FC236}">
                <a16:creationId xmlns:a16="http://schemas.microsoft.com/office/drawing/2014/main" id="{02DDA289-5C03-4623-8DC5-6A072337B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МЕХАНИКА</a:t>
            </a:r>
          </a:p>
        </p:txBody>
      </p:sp>
      <p:sp>
        <p:nvSpPr>
          <p:cNvPr id="2" name="chrome-right-3">
            <a:extLst xmlns:a="http://schemas.openxmlformats.org/drawingml/2006/main">
              <a:ext uri="{FF2B5EF4-FFF2-40B4-BE49-F238E27FC236}">
                <a16:creationId xmlns:a16="http://schemas.microsoft.com/office/drawing/2014/main" id="{00788ED4-FB45-4340-A41C-A2AE27551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23850"/>
            <a:ext cx="3486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AEB5D8"/>
                </a:solidFill>
              </a:defRPr>
            </a:pPr>
            <a:r>
              <a:rPr sz="1050" b="1">
                <a:solidFill>
                  <a:srgbClr val="AEB5D8"/>
                </a:solidFill>
              </a:rPr>
              <a:t>AI TRAVEL CHALLENGE  /  03—08</a:t>
            </a:r>
          </a:p>
        </p:txBody>
      </p:sp>
      <p:sp>
        <p:nvSpPr>
          <p:cNvPr id="3" name="footer-rule-3">
            <a:extLst xmlns:a="http://schemas.openxmlformats.org/drawingml/2006/main">
              <a:ext uri="{FF2B5EF4-FFF2-40B4-BE49-F238E27FC236}">
                <a16:creationId xmlns:a16="http://schemas.microsoft.com/office/drawing/2014/main" id="{E9BBD228-3D5F-4525-A770-D45B9FC5C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377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left-3">
            <a:extLst xmlns:a="http://schemas.openxmlformats.org/drawingml/2006/main">
              <a:ext uri="{FF2B5EF4-FFF2-40B4-BE49-F238E27FC236}">
                <a16:creationId xmlns:a16="http://schemas.microsoft.com/office/drawing/2014/main" id="{324143B0-5DA1-4F69-9089-A2FB39BE4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103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AEB5D8"/>
                </a:solidFill>
              </a:defRPr>
            </a:pPr>
            <a:r>
              <a:rPr sz="750" b="1">
                <a:solidFill>
                  <a:srgbClr val="AEB5D8"/>
                </a:solidFill>
              </a:rPr>
              <a:t>НОВЫЙ ТЫ УЖЕ В ПУТИ</a:t>
            </a:r>
          </a:p>
        </p:txBody>
      </p:sp>
      <p:sp>
        <p:nvSpPr>
          <p:cNvPr id="5" name="footer-right-3">
            <a:extLst xmlns:a="http://schemas.openxmlformats.org/drawingml/2006/main">
              <a:ext uri="{FF2B5EF4-FFF2-40B4-BE49-F238E27FC236}">
                <a16:creationId xmlns:a16="http://schemas.microsoft.com/office/drawing/2014/main" id="{E40FA8CE-51EE-451B-A1D0-C1DD5F6B5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661035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AEB5D8"/>
                </a:solidFill>
              </a:defRPr>
            </a:pPr>
            <a:r>
              <a:rPr sz="750" b="1">
                <a:solidFill>
                  <a:srgbClr val="AEB5D8"/>
                </a:solidFill>
              </a:rPr>
              <a:t>CONCEPT PROPOSAL  /  12.08.2026</a:t>
            </a:r>
          </a:p>
        </p:txBody>
      </p:sp>
      <p:sp>
        <p:nvSpPr>
          <p:cNvPr id="6" name="s3-title">
            <a:extLst xmlns:a="http://schemas.openxmlformats.org/drawingml/2006/main">
              <a:ext uri="{FF2B5EF4-FFF2-40B4-BE49-F238E27FC236}">
                <a16:creationId xmlns:a16="http://schemas.microsoft.com/office/drawing/2014/main" id="{7D465A3D-70EE-4A3F-8827-77B1B89B3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14400"/>
            <a:ext cx="10477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FFFFFF"/>
                </a:solidFill>
              </a:defRPr>
            </a:pPr>
            <a:r>
              <a:rPr sz="3225" b="1">
                <a:solidFill>
                  <a:srgbClr val="FFFFFF"/>
                </a:solidFill>
              </a:rPr>
              <a:t>ШЕСТЬ КАСАНИЙ — ОДНА ДОРОГА К БРОНИРОВАНИЮ.</a:t>
            </a:r>
          </a:p>
        </p:txBody>
      </p:sp>
      <p:sp>
        <p:nvSpPr>
          <p:cNvPr id="7" name="s3-line-0">
            <a:extLst xmlns:a="http://schemas.openxmlformats.org/drawingml/2006/main">
              <a:ext uri="{FF2B5EF4-FFF2-40B4-BE49-F238E27FC236}">
                <a16:creationId xmlns:a16="http://schemas.microsoft.com/office/drawing/2014/main" id="{DA568E76-BF21-4B07-B06B-0AD90EE43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47950"/>
            <a:ext cx="14478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5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s3-num-0">
            <a:extLst xmlns:a="http://schemas.openxmlformats.org/drawingml/2006/main">
              <a:ext uri="{FF2B5EF4-FFF2-40B4-BE49-F238E27FC236}">
                <a16:creationId xmlns:a16="http://schemas.microsoft.com/office/drawing/2014/main" id="{54CB6532-ABB6-438A-B254-F0E1AA9CD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5740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C7F133"/>
                </a:solidFill>
              </a:defRPr>
            </a:pPr>
            <a:r>
              <a:rPr sz="1350" b="1">
                <a:solidFill>
                  <a:srgbClr val="C7F133"/>
                </a:solidFill>
              </a:rPr>
              <a:t>01</a:t>
            </a:r>
          </a:p>
        </p:txBody>
      </p:sp>
      <p:sp>
        <p:nvSpPr>
          <p:cNvPr id="9" name="s3-label-0">
            <a:extLst xmlns:a="http://schemas.openxmlformats.org/drawingml/2006/main">
              <a:ext uri="{FF2B5EF4-FFF2-40B4-BE49-F238E27FC236}">
                <a16:creationId xmlns:a16="http://schemas.microsoft.com/office/drawing/2014/main" id="{8DB040AD-2838-4EB6-96FA-6DA61E18F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90850"/>
            <a:ext cx="1562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ВХОД</a:t>
            </a:r>
          </a:p>
        </p:txBody>
      </p:sp>
      <p:sp>
        <p:nvSpPr>
          <p:cNvPr id="10" name="s3-copy-0">
            <a:extLst xmlns:a="http://schemas.openxmlformats.org/drawingml/2006/main">
              <a:ext uri="{FF2B5EF4-FFF2-40B4-BE49-F238E27FC236}">
                <a16:creationId xmlns:a16="http://schemas.microsoft.com/office/drawing/2014/main" id="{F05134AA-B438-43EF-A0BC-3BEE44781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62350"/>
            <a:ext cx="14668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B8BFDF"/>
                </a:solidFill>
              </a:defRPr>
            </a:pPr>
            <a:r>
              <a:rPr sz="1275" b="0">
                <a:solidFill>
                  <a:srgbClr val="B8BFDF"/>
                </a:solidFill>
              </a:rPr>
              <a:t>CTV / Telegram / поиск</a:t>
            </a:r>
          </a:p>
        </p:txBody>
      </p:sp>
      <p:sp>
        <p:nvSpPr>
          <p:cNvPr id="11" name="s3-line-1">
            <a:extLst xmlns:a="http://schemas.openxmlformats.org/drawingml/2006/main">
              <a:ext uri="{FF2B5EF4-FFF2-40B4-BE49-F238E27FC236}">
                <a16:creationId xmlns:a16="http://schemas.microsoft.com/office/drawing/2014/main" id="{7DE82C22-1163-47F7-9FD0-23961876A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2647950"/>
            <a:ext cx="14478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5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s3-num-1">
            <a:extLst xmlns:a="http://schemas.openxmlformats.org/drawingml/2006/main">
              <a:ext uri="{FF2B5EF4-FFF2-40B4-BE49-F238E27FC236}">
                <a16:creationId xmlns:a16="http://schemas.microsoft.com/office/drawing/2014/main" id="{29B49A54-195A-4DE4-8A49-97E2C1421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205740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C7F133"/>
                </a:solidFill>
              </a:defRPr>
            </a:pPr>
            <a:r>
              <a:rPr sz="1350" b="1">
                <a:solidFill>
                  <a:srgbClr val="C7F133"/>
                </a:solidFill>
              </a:rPr>
              <a:t>02</a:t>
            </a:r>
          </a:p>
        </p:txBody>
      </p:sp>
      <p:sp>
        <p:nvSpPr>
          <p:cNvPr id="13" name="s3-label-1">
            <a:extLst xmlns:a="http://schemas.openxmlformats.org/drawingml/2006/main">
              <a:ext uri="{FF2B5EF4-FFF2-40B4-BE49-F238E27FC236}">
                <a16:creationId xmlns:a16="http://schemas.microsoft.com/office/drawing/2014/main" id="{8939FA8C-AC38-4AA6-8352-5DF05DB48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2990850"/>
            <a:ext cx="1562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ФОТО</a:t>
            </a:r>
          </a:p>
        </p:txBody>
      </p:sp>
      <p:sp>
        <p:nvSpPr>
          <p:cNvPr id="14" name="s3-copy-1">
            <a:extLst xmlns:a="http://schemas.openxmlformats.org/drawingml/2006/main">
              <a:ext uri="{FF2B5EF4-FFF2-40B4-BE49-F238E27FC236}">
                <a16:creationId xmlns:a16="http://schemas.microsoft.com/office/drawing/2014/main" id="{1A4569A8-8335-4E04-A46F-12C22B7FF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3562350"/>
            <a:ext cx="14668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B8BFDF"/>
                </a:solidFill>
              </a:defRPr>
            </a:pPr>
            <a:r>
              <a:rPr sz="1275" b="0">
                <a:solidFill>
                  <a:srgbClr val="B8BFDF"/>
                </a:solidFill>
              </a:rPr>
              <a:t>один портрет</a:t>
            </a:r>
          </a:p>
        </p:txBody>
      </p:sp>
      <p:sp>
        <p:nvSpPr>
          <p:cNvPr id="15" name="s3-line-2">
            <a:extLst xmlns:a="http://schemas.openxmlformats.org/drawingml/2006/main">
              <a:ext uri="{FF2B5EF4-FFF2-40B4-BE49-F238E27FC236}">
                <a16:creationId xmlns:a16="http://schemas.microsoft.com/office/drawing/2014/main" id="{27682000-D1A4-4197-9B24-170465466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647950"/>
            <a:ext cx="14478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5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s3-num-2">
            <a:extLst xmlns:a="http://schemas.openxmlformats.org/drawingml/2006/main">
              <a:ext uri="{FF2B5EF4-FFF2-40B4-BE49-F238E27FC236}">
                <a16:creationId xmlns:a16="http://schemas.microsoft.com/office/drawing/2014/main" id="{7CEECE32-0402-4F23-8946-834E64BDD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05740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C7F133"/>
                </a:solidFill>
              </a:defRPr>
            </a:pPr>
            <a:r>
              <a:rPr sz="1350" b="1">
                <a:solidFill>
                  <a:srgbClr val="C7F133"/>
                </a:solidFill>
              </a:rPr>
              <a:t>03</a:t>
            </a:r>
          </a:p>
        </p:txBody>
      </p:sp>
      <p:sp>
        <p:nvSpPr>
          <p:cNvPr id="17" name="s3-label-2">
            <a:extLst xmlns:a="http://schemas.openxmlformats.org/drawingml/2006/main">
              <a:ext uri="{FF2B5EF4-FFF2-40B4-BE49-F238E27FC236}">
                <a16:creationId xmlns:a16="http://schemas.microsoft.com/office/drawing/2014/main" id="{65672B3A-74C5-484F-8656-03C95224E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990850"/>
            <a:ext cx="1562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МЕЧТА</a:t>
            </a:r>
          </a:p>
        </p:txBody>
      </p:sp>
      <p:sp>
        <p:nvSpPr>
          <p:cNvPr id="18" name="s3-copy-2">
            <a:extLst xmlns:a="http://schemas.openxmlformats.org/drawingml/2006/main">
              <a:ext uri="{FF2B5EF4-FFF2-40B4-BE49-F238E27FC236}">
                <a16:creationId xmlns:a16="http://schemas.microsoft.com/office/drawing/2014/main" id="{9E6C71E9-0E7D-4073-8095-72621D0FE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562350"/>
            <a:ext cx="14668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B8BFDF"/>
                </a:solidFill>
              </a:defRPr>
            </a:pPr>
            <a:r>
              <a:rPr sz="1275" b="0">
                <a:solidFill>
                  <a:srgbClr val="B8BFDF"/>
                </a:solidFill>
              </a:rPr>
              <a:t>одно из 6 направлений</a:t>
            </a:r>
          </a:p>
        </p:txBody>
      </p:sp>
      <p:sp>
        <p:nvSpPr>
          <p:cNvPr id="19" name="s3-line-3">
            <a:extLst xmlns:a="http://schemas.openxmlformats.org/drawingml/2006/main">
              <a:ext uri="{FF2B5EF4-FFF2-40B4-BE49-F238E27FC236}">
                <a16:creationId xmlns:a16="http://schemas.microsoft.com/office/drawing/2014/main" id="{4D5EB3DD-3CE9-442A-83E5-F0ED87B83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47950"/>
            <a:ext cx="14478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5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s3-num-3">
            <a:extLst xmlns:a="http://schemas.openxmlformats.org/drawingml/2006/main">
              <a:ext uri="{FF2B5EF4-FFF2-40B4-BE49-F238E27FC236}">
                <a16:creationId xmlns:a16="http://schemas.microsoft.com/office/drawing/2014/main" id="{138EAB10-8526-4C1B-BF79-CA0874D13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5740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C7F133"/>
                </a:solidFill>
              </a:defRPr>
            </a:pPr>
            <a:r>
              <a:rPr sz="1350" b="1">
                <a:solidFill>
                  <a:srgbClr val="C7F133"/>
                </a:solidFill>
              </a:rPr>
              <a:t>04</a:t>
            </a:r>
          </a:p>
        </p:txBody>
      </p:sp>
      <p:sp>
        <p:nvSpPr>
          <p:cNvPr id="21" name="s3-label-3">
            <a:extLst xmlns:a="http://schemas.openxmlformats.org/drawingml/2006/main">
              <a:ext uri="{FF2B5EF4-FFF2-40B4-BE49-F238E27FC236}">
                <a16:creationId xmlns:a16="http://schemas.microsoft.com/office/drawing/2014/main" id="{1113528B-5526-4772-AAC8-A6E2525C7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990850"/>
            <a:ext cx="1562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AI-ВИДЕО</a:t>
            </a:r>
          </a:p>
        </p:txBody>
      </p:sp>
      <p:sp>
        <p:nvSpPr>
          <p:cNvPr id="22" name="s3-copy-3">
            <a:extLst xmlns:a="http://schemas.openxmlformats.org/drawingml/2006/main">
              <a:ext uri="{FF2B5EF4-FFF2-40B4-BE49-F238E27FC236}">
                <a16:creationId xmlns:a16="http://schemas.microsoft.com/office/drawing/2014/main" id="{05328C24-001D-4A95-B460-01B05EA00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562350"/>
            <a:ext cx="14668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B8BFDF"/>
                </a:solidFill>
              </a:defRPr>
            </a:pPr>
            <a:r>
              <a:rPr sz="1275" b="0">
                <a:solidFill>
                  <a:srgbClr val="B8BFDF"/>
                </a:solidFill>
              </a:rPr>
              <a:t>15–25 секунд</a:t>
            </a:r>
          </a:p>
        </p:txBody>
      </p:sp>
      <p:sp>
        <p:nvSpPr>
          <p:cNvPr id="23" name="s3-line-4">
            <a:extLst xmlns:a="http://schemas.openxmlformats.org/drawingml/2006/main">
              <a:ext uri="{FF2B5EF4-FFF2-40B4-BE49-F238E27FC236}">
                <a16:creationId xmlns:a16="http://schemas.microsoft.com/office/drawing/2014/main" id="{AB9388E0-6511-4391-9243-A3E12AAF6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647950"/>
            <a:ext cx="14478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5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s3-num-4">
            <a:extLst xmlns:a="http://schemas.openxmlformats.org/drawingml/2006/main">
              <a:ext uri="{FF2B5EF4-FFF2-40B4-BE49-F238E27FC236}">
                <a16:creationId xmlns:a16="http://schemas.microsoft.com/office/drawing/2014/main" id="{CC733B18-DB4A-48BC-B21E-DE106A126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05740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C7F133"/>
                </a:solidFill>
              </a:defRPr>
            </a:pPr>
            <a:r>
              <a:rPr sz="1350" b="1">
                <a:solidFill>
                  <a:srgbClr val="C7F133"/>
                </a:solidFill>
              </a:rPr>
              <a:t>05</a:t>
            </a:r>
          </a:p>
        </p:txBody>
      </p:sp>
      <p:sp>
        <p:nvSpPr>
          <p:cNvPr id="25" name="s3-label-4">
            <a:extLst xmlns:a="http://schemas.openxmlformats.org/drawingml/2006/main">
              <a:ext uri="{FF2B5EF4-FFF2-40B4-BE49-F238E27FC236}">
                <a16:creationId xmlns:a16="http://schemas.microsoft.com/office/drawing/2014/main" id="{AFF6BC95-DD05-4FF1-BEF6-5972579D8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990850"/>
            <a:ext cx="1562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ШЕРИНГ</a:t>
            </a:r>
          </a:p>
        </p:txBody>
      </p:sp>
      <p:sp>
        <p:nvSpPr>
          <p:cNvPr id="26" name="s3-copy-4">
            <a:extLst xmlns:a="http://schemas.openxmlformats.org/drawingml/2006/main">
              <a:ext uri="{FF2B5EF4-FFF2-40B4-BE49-F238E27FC236}">
                <a16:creationId xmlns:a16="http://schemas.microsoft.com/office/drawing/2014/main" id="{B077D770-0D6A-45E8-AF3A-2B3763B73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562350"/>
            <a:ext cx="14668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B8BFDF"/>
                </a:solidFill>
              </a:defRPr>
            </a:pPr>
            <a:r>
              <a:rPr sz="1275" b="0">
                <a:solidFill>
                  <a:srgbClr val="B8BFDF"/>
                </a:solidFill>
              </a:rPr>
              <a:t>сохранить и выложить</a:t>
            </a:r>
          </a:p>
        </p:txBody>
      </p:sp>
      <p:sp>
        <p:nvSpPr>
          <p:cNvPr id="27" name="s3-line-5">
            <a:extLst xmlns:a="http://schemas.openxmlformats.org/drawingml/2006/main">
              <a:ext uri="{FF2B5EF4-FFF2-40B4-BE49-F238E27FC236}">
                <a16:creationId xmlns:a16="http://schemas.microsoft.com/office/drawing/2014/main" id="{5C8B3286-757E-4FED-AD5E-A9908E33D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647950"/>
            <a:ext cx="14478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F1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s3-num-5">
            <a:extLst xmlns:a="http://schemas.openxmlformats.org/drawingml/2006/main">
              <a:ext uri="{FF2B5EF4-FFF2-40B4-BE49-F238E27FC236}">
                <a16:creationId xmlns:a16="http://schemas.microsoft.com/office/drawing/2014/main" id="{504A35EB-53BB-4AE3-A855-9D7503C7B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05740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C7F133"/>
                </a:solidFill>
              </a:defRPr>
            </a:pPr>
            <a:r>
              <a:rPr sz="1350" b="1">
                <a:solidFill>
                  <a:srgbClr val="C7F133"/>
                </a:solidFill>
              </a:rPr>
              <a:t>06</a:t>
            </a:r>
          </a:p>
        </p:txBody>
      </p:sp>
      <p:sp>
        <p:nvSpPr>
          <p:cNvPr id="29" name="s3-label-5">
            <a:extLst xmlns:a="http://schemas.openxmlformats.org/drawingml/2006/main">
              <a:ext uri="{FF2B5EF4-FFF2-40B4-BE49-F238E27FC236}">
                <a16:creationId xmlns:a16="http://schemas.microsoft.com/office/drawing/2014/main" id="{6B310AB4-B92F-4302-8FEB-02E15E8ED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990850"/>
            <a:ext cx="1562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TUTU</a:t>
            </a:r>
          </a:p>
        </p:txBody>
      </p:sp>
      <p:sp>
        <p:nvSpPr>
          <p:cNvPr id="30" name="s3-copy-5">
            <a:extLst xmlns:a="http://schemas.openxmlformats.org/drawingml/2006/main">
              <a:ext uri="{FF2B5EF4-FFF2-40B4-BE49-F238E27FC236}">
                <a16:creationId xmlns:a16="http://schemas.microsoft.com/office/drawing/2014/main" id="{7CAAED71-C323-4001-AA87-F954C5C44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3562350"/>
            <a:ext cx="14668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B8BFDF"/>
                </a:solidFill>
              </a:defRPr>
            </a:pPr>
            <a:r>
              <a:rPr sz="1275" b="0">
                <a:solidFill>
                  <a:srgbClr val="B8BFDF"/>
                </a:solidFill>
              </a:rPr>
              <a:t>маршрут и бронь</a:t>
            </a:r>
          </a:p>
        </p:txBody>
      </p:sp>
      <p:sp>
        <p:nvSpPr>
          <p:cNvPr id="31" name="s3-takeaway">
            <a:extLst xmlns:a="http://schemas.openxmlformats.org/drawingml/2006/main">
              <a:ext uri="{FF2B5EF4-FFF2-40B4-BE49-F238E27FC236}">
                <a16:creationId xmlns:a16="http://schemas.microsoft.com/office/drawing/2014/main" id="{789C7B67-FE3E-4948-96BE-4D0EF0674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006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5B45"/>
                </a:solidFill>
              </a:defRPr>
            </a:pPr>
            <a:r>
              <a:rPr sz="2100" b="1">
                <a:solidFill>
                  <a:srgbClr val="FF5B45"/>
                </a:solidFill>
              </a:rPr>
              <a:t>Эмоция не обрывается рекламным CTA — продукт появляется после персонального результата.</a:t>
            </a:r>
          </a:p>
        </p:txBody>
      </p:sp>
    </p:spTree>
    <p:extLst>
      <p:ext uri="{BB962C8B-B14F-4D97-AF65-F5344CB8AC3E}">
        <p14:creationId xmlns:p14="http://schemas.microsoft.com/office/powerpoint/2010/main" val="171716758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5B4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chrome-left-4">
            <a:extLst xmlns:a="http://schemas.openxmlformats.org/drawingml/2006/main">
              <a:ext uri="{FF2B5EF4-FFF2-40B4-BE49-F238E27FC236}">
                <a16:creationId xmlns:a16="http://schemas.microsoft.com/office/drawing/2014/main" id="{DCB0A97B-334E-49D7-BEFA-FBBF0FC93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РОССИЯ УЖЕ РЯДОМ</a:t>
            </a:r>
          </a:p>
        </p:txBody>
      </p:sp>
      <p:sp>
        <p:nvSpPr>
          <p:cNvPr id="2" name="chrome-right-4">
            <a:extLst xmlns:a="http://schemas.openxmlformats.org/drawingml/2006/main">
              <a:ext uri="{FF2B5EF4-FFF2-40B4-BE49-F238E27FC236}">
                <a16:creationId xmlns:a16="http://schemas.microsoft.com/office/drawing/2014/main" id="{6993E98E-2517-4413-A749-01C5299C2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23850"/>
            <a:ext cx="3486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AEB5D8"/>
                </a:solidFill>
              </a:defRPr>
            </a:pPr>
            <a:r>
              <a:rPr sz="1050" b="1">
                <a:solidFill>
                  <a:srgbClr val="AEB5D8"/>
                </a:solidFill>
              </a:rPr>
              <a:t>AI TRAVEL CHALLENGE  /  04—08</a:t>
            </a:r>
          </a:p>
        </p:txBody>
      </p:sp>
      <p:sp>
        <p:nvSpPr>
          <p:cNvPr id="3" name="footer-rule-4">
            <a:extLst xmlns:a="http://schemas.openxmlformats.org/drawingml/2006/main">
              <a:ext uri="{FF2B5EF4-FFF2-40B4-BE49-F238E27FC236}">
                <a16:creationId xmlns:a16="http://schemas.microsoft.com/office/drawing/2014/main" id="{5B211658-C7E0-4462-B13D-C62961968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377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left-4">
            <a:extLst xmlns:a="http://schemas.openxmlformats.org/drawingml/2006/main">
              <a:ext uri="{FF2B5EF4-FFF2-40B4-BE49-F238E27FC236}">
                <a16:creationId xmlns:a16="http://schemas.microsoft.com/office/drawing/2014/main" id="{B278F1B1-A731-49E1-9DD4-7FD246E2E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103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AEB5D8"/>
                </a:solidFill>
              </a:defRPr>
            </a:pPr>
            <a:r>
              <a:rPr sz="750" b="1">
                <a:solidFill>
                  <a:srgbClr val="AEB5D8"/>
                </a:solidFill>
              </a:rPr>
              <a:t>НОВЫЙ ТЫ УЖЕ В ПУТИ</a:t>
            </a:r>
          </a:p>
        </p:txBody>
      </p:sp>
      <p:sp>
        <p:nvSpPr>
          <p:cNvPr id="5" name="footer-right-4">
            <a:extLst xmlns:a="http://schemas.openxmlformats.org/drawingml/2006/main">
              <a:ext uri="{FF2B5EF4-FFF2-40B4-BE49-F238E27FC236}">
                <a16:creationId xmlns:a16="http://schemas.microsoft.com/office/drawing/2014/main" id="{0094841D-9432-4A01-97F2-4260DAF90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661035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AEB5D8"/>
                </a:solidFill>
              </a:defRPr>
            </a:pPr>
            <a:r>
              <a:rPr sz="750" b="1">
                <a:solidFill>
                  <a:srgbClr val="AEB5D8"/>
                </a:solidFill>
              </a:rPr>
              <a:t>CONCEPT PROPOSAL  /  12.08.2026</a:t>
            </a:r>
          </a:p>
        </p:txBody>
      </p:sp>
      <p:sp>
        <p:nvSpPr>
          <p:cNvPr id="6" name="s4-number">
            <a:extLst xmlns:a="http://schemas.openxmlformats.org/drawingml/2006/main">
              <a:ext uri="{FF2B5EF4-FFF2-40B4-BE49-F238E27FC236}">
                <a16:creationId xmlns:a16="http://schemas.microsoft.com/office/drawing/2014/main" id="{5D47B7EB-49DE-4F3C-8220-E3662A20E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33450"/>
            <a:ext cx="3143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5700" b="1">
                <a:solidFill>
                  <a:srgbClr val="C7F133"/>
                </a:solidFill>
              </a:defRPr>
            </a:pPr>
            <a:r>
              <a:rPr sz="5700" b="1">
                <a:solidFill>
                  <a:srgbClr val="C7F133"/>
                </a:solidFill>
              </a:rPr>
              <a:t>3 ИЗ 6</a:t>
            </a:r>
          </a:p>
        </p:txBody>
      </p:sp>
      <p:sp>
        <p:nvSpPr>
          <p:cNvPr id="7" name="s4-title">
            <a:extLst xmlns:a="http://schemas.openxmlformats.org/drawingml/2006/main">
              <a:ext uri="{FF2B5EF4-FFF2-40B4-BE49-F238E27FC236}">
                <a16:creationId xmlns:a16="http://schemas.microsoft.com/office/drawing/2014/main" id="{23DFEE23-2CF1-41F8-A923-3180A586B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104900"/>
            <a:ext cx="7810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FFFFFF"/>
                </a:solidFill>
              </a:defRPr>
            </a:pPr>
            <a:r>
              <a:rPr sz="3225" b="1">
                <a:solidFill>
                  <a:srgbClr val="FFFFFF"/>
                </a:solidFill>
              </a:rPr>
              <a:t>НАПРАВЛЕНИЙ — ВНУТРИ РОССИИ.</a:t>
            </a:r>
          </a:p>
        </p:txBody>
      </p:sp>
      <p:sp>
        <p:nvSpPr>
          <p:cNvPr id="8" name="s4-rule-0">
            <a:extLst xmlns:a="http://schemas.openxmlformats.org/drawingml/2006/main">
              <a:ext uri="{FF2B5EF4-FFF2-40B4-BE49-F238E27FC236}">
                <a16:creationId xmlns:a16="http://schemas.microsoft.com/office/drawing/2014/main" id="{92429229-3D6D-4410-8248-F43BD1877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24150"/>
            <a:ext cx="19050" cy="2495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4-num-0">
            <a:extLst xmlns:a="http://schemas.openxmlformats.org/drawingml/2006/main">
              <a:ext uri="{FF2B5EF4-FFF2-40B4-BE49-F238E27FC236}">
                <a16:creationId xmlns:a16="http://schemas.microsoft.com/office/drawing/2014/main" id="{86C555F2-CE78-4D48-AAB6-DD400450A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781300"/>
            <a:ext cx="666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7F133"/>
                </a:solidFill>
              </a:defRPr>
            </a:pPr>
            <a:r>
              <a:rPr sz="1275" b="1">
                <a:solidFill>
                  <a:srgbClr val="C7F133"/>
                </a:solidFill>
              </a:rPr>
              <a:t>01</a:t>
            </a:r>
          </a:p>
        </p:txBody>
      </p:sp>
      <p:sp>
        <p:nvSpPr>
          <p:cNvPr id="10" name="s4-label-0">
            <a:extLst xmlns:a="http://schemas.openxmlformats.org/drawingml/2006/main">
              <a:ext uri="{FF2B5EF4-FFF2-40B4-BE49-F238E27FC236}">
                <a16:creationId xmlns:a16="http://schemas.microsoft.com/office/drawing/2014/main" id="{3E0487AD-E13B-4C2A-88CA-688CE84DD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276600"/>
            <a:ext cx="3143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FFFFFF"/>
                </a:solidFill>
              </a:defRPr>
            </a:pPr>
            <a:r>
              <a:rPr sz="2325" b="1">
                <a:solidFill>
                  <a:srgbClr val="FFFFFF"/>
                </a:solidFill>
              </a:rPr>
              <a:t>ЧЁРНОЕ МОРЕ</a:t>
            </a:r>
          </a:p>
        </p:txBody>
      </p:sp>
      <p:sp>
        <p:nvSpPr>
          <p:cNvPr id="11" name="s4-copy-0">
            <a:extLst xmlns:a="http://schemas.openxmlformats.org/drawingml/2006/main">
              <a:ext uri="{FF2B5EF4-FFF2-40B4-BE49-F238E27FC236}">
                <a16:creationId xmlns:a16="http://schemas.microsoft.com/office/drawing/2014/main" id="{541EA40F-01CC-4C53-92C3-CFE232B0F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267200"/>
            <a:ext cx="29146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сезонная перезагрузка без визового барьера</a:t>
            </a:r>
          </a:p>
        </p:txBody>
      </p:sp>
      <p:sp>
        <p:nvSpPr>
          <p:cNvPr id="12" name="s4-rule-1">
            <a:extLst xmlns:a="http://schemas.openxmlformats.org/drawingml/2006/main">
              <a:ext uri="{FF2B5EF4-FFF2-40B4-BE49-F238E27FC236}">
                <a16:creationId xmlns:a16="http://schemas.microsoft.com/office/drawing/2014/main" id="{E4D7CBEE-6FD1-44B7-8184-3344DA95F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724150"/>
            <a:ext cx="19050" cy="2495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s4-num-1">
            <a:extLst xmlns:a="http://schemas.openxmlformats.org/drawingml/2006/main">
              <a:ext uri="{FF2B5EF4-FFF2-40B4-BE49-F238E27FC236}">
                <a16:creationId xmlns:a16="http://schemas.microsoft.com/office/drawing/2014/main" id="{8590A02E-A71F-4C8E-960D-454072D25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781300"/>
            <a:ext cx="666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7F133"/>
                </a:solidFill>
              </a:defRPr>
            </a:pPr>
            <a:r>
              <a:rPr sz="1275" b="1">
                <a:solidFill>
                  <a:srgbClr val="C7F133"/>
                </a:solidFill>
              </a:rPr>
              <a:t>02</a:t>
            </a:r>
          </a:p>
        </p:txBody>
      </p:sp>
      <p:sp>
        <p:nvSpPr>
          <p:cNvPr id="14" name="s4-label-1">
            <a:extLst xmlns:a="http://schemas.openxmlformats.org/drawingml/2006/main">
              <a:ext uri="{FF2B5EF4-FFF2-40B4-BE49-F238E27FC236}">
                <a16:creationId xmlns:a16="http://schemas.microsoft.com/office/drawing/2014/main" id="{AD079DEA-9336-4FA5-9D1D-BB2A7CB75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276600"/>
            <a:ext cx="3143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FFFFFF"/>
                </a:solidFill>
              </a:defRPr>
            </a:pPr>
            <a:r>
              <a:rPr sz="2325" b="1">
                <a:solidFill>
                  <a:srgbClr val="FFFFFF"/>
                </a:solidFill>
              </a:rPr>
              <a:t>ЗОЛОТОЕ КОЛЬЦО</a:t>
            </a:r>
          </a:p>
        </p:txBody>
      </p:sp>
      <p:sp>
        <p:nvSpPr>
          <p:cNvPr id="15" name="s4-copy-1">
            <a:extLst xmlns:a="http://schemas.openxmlformats.org/drawingml/2006/main">
              <a:ext uri="{FF2B5EF4-FFF2-40B4-BE49-F238E27FC236}">
                <a16:creationId xmlns:a16="http://schemas.microsoft.com/office/drawing/2014/main" id="{E1D0E8AD-9201-4DC8-B9BA-22817A7FD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4267200"/>
            <a:ext cx="29146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старинные города и готовый автобусный маршрут</a:t>
            </a:r>
          </a:p>
        </p:txBody>
      </p:sp>
      <p:sp>
        <p:nvSpPr>
          <p:cNvPr id="16" name="s4-rule-2">
            <a:extLst xmlns:a="http://schemas.openxmlformats.org/drawingml/2006/main">
              <a:ext uri="{FF2B5EF4-FFF2-40B4-BE49-F238E27FC236}">
                <a16:creationId xmlns:a16="http://schemas.microsoft.com/office/drawing/2014/main" id="{FBF8B869-A5FD-49D0-9B1D-7AFCB353B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724150"/>
            <a:ext cx="19050" cy="2495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s4-num-2">
            <a:extLst xmlns:a="http://schemas.openxmlformats.org/drawingml/2006/main">
              <a:ext uri="{FF2B5EF4-FFF2-40B4-BE49-F238E27FC236}">
                <a16:creationId xmlns:a16="http://schemas.microsoft.com/office/drawing/2014/main" id="{BCF26EF4-D891-4561-AE23-757CD9A3F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781300"/>
            <a:ext cx="666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7F133"/>
                </a:solidFill>
              </a:defRPr>
            </a:pPr>
            <a:r>
              <a:rPr sz="1275" b="1">
                <a:solidFill>
                  <a:srgbClr val="C7F133"/>
                </a:solidFill>
              </a:rPr>
              <a:t>03</a:t>
            </a:r>
          </a:p>
        </p:txBody>
      </p:sp>
      <p:sp>
        <p:nvSpPr>
          <p:cNvPr id="18" name="s4-label-2">
            <a:extLst xmlns:a="http://schemas.openxmlformats.org/drawingml/2006/main">
              <a:ext uri="{FF2B5EF4-FFF2-40B4-BE49-F238E27FC236}">
                <a16:creationId xmlns:a16="http://schemas.microsoft.com/office/drawing/2014/main" id="{76F8307D-BD02-4D26-B27B-EE7422540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276600"/>
            <a:ext cx="3143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FFFFFF"/>
                </a:solidFill>
              </a:defRPr>
            </a:pPr>
            <a:r>
              <a:rPr sz="2325" b="1">
                <a:solidFill>
                  <a:srgbClr val="FFFFFF"/>
                </a:solidFill>
              </a:rPr>
              <a:t>ПОЕЗД ЧЕРЕЗ СТРАНУ</a:t>
            </a:r>
          </a:p>
        </p:txBody>
      </p:sp>
      <p:sp>
        <p:nvSpPr>
          <p:cNvPr id="19" name="s4-copy-2">
            <a:extLst xmlns:a="http://schemas.openxmlformats.org/drawingml/2006/main">
              <a:ext uri="{FF2B5EF4-FFF2-40B4-BE49-F238E27FC236}">
                <a16:creationId xmlns:a16="http://schemas.microsoft.com/office/drawing/2014/main" id="{F8ABCC2E-9E4A-4757-82CB-864C7CA55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267200"/>
            <a:ext cx="29146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путешествие начинается ещё до прибытия</a:t>
            </a:r>
          </a:p>
        </p:txBody>
      </p:sp>
      <p:sp>
        <p:nvSpPr>
          <p:cNvPr id="20" name="s4-footer-callout">
            <a:extLst xmlns:a="http://schemas.openxmlformats.org/drawingml/2006/main">
              <a:ext uri="{FF2B5EF4-FFF2-40B4-BE49-F238E27FC236}">
                <a16:creationId xmlns:a16="http://schemas.microsoft.com/office/drawing/2014/main" id="{8FA88665-E163-479C-A239-4339C4748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34050"/>
            <a:ext cx="1057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8145D"/>
                </a:solidFill>
              </a:defRPr>
            </a:pPr>
            <a:r>
              <a:rPr sz="1200" b="1">
                <a:solidFill>
                  <a:srgbClr val="08145D"/>
                </a:solidFill>
              </a:rPr>
              <a:t>БЕЗ ВИЗЫ  ·  БЕЗ ЗАГРАНПАСПОРТА  ·  КОРОТКИЙ ПУТЬ ОТ РОЛИКА ДО ПОЕЗДКИ</a:t>
            </a:r>
          </a:p>
        </p:txBody>
      </p:sp>
    </p:spTree>
    <p:extLst>
      <p:ext uri="{BB962C8B-B14F-4D97-AF65-F5344CB8AC3E}">
        <p14:creationId xmlns:p14="http://schemas.microsoft.com/office/powerpoint/2010/main" val="88333729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6F5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chrome-left-5">
            <a:extLst xmlns:a="http://schemas.openxmlformats.org/drawingml/2006/main">
              <a:ext uri="{FF2B5EF4-FFF2-40B4-BE49-F238E27FC236}">
                <a16:creationId xmlns:a16="http://schemas.microsoft.com/office/drawing/2014/main" id="{14719467-1A3B-4480-BCC0-A873ED93A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8145D"/>
                </a:solidFill>
              </a:defRPr>
            </a:pPr>
            <a:r>
              <a:rPr sz="1125" b="1">
                <a:solidFill>
                  <a:srgbClr val="08145D"/>
                </a:solidFill>
              </a:rPr>
              <a:t>МЕДИАПОТЕНЦИАЛ</a:t>
            </a:r>
          </a:p>
        </p:txBody>
      </p:sp>
      <p:sp>
        <p:nvSpPr>
          <p:cNvPr id="2" name="chrome-right-5">
            <a:extLst xmlns:a="http://schemas.openxmlformats.org/drawingml/2006/main">
              <a:ext uri="{FF2B5EF4-FFF2-40B4-BE49-F238E27FC236}">
                <a16:creationId xmlns:a16="http://schemas.microsoft.com/office/drawing/2014/main" id="{6C49FDEA-94B9-4EB2-834D-3367573EE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23850"/>
            <a:ext cx="3486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6B7092"/>
                </a:solidFill>
              </a:defRPr>
            </a:pPr>
            <a:r>
              <a:rPr sz="1050" b="1">
                <a:solidFill>
                  <a:srgbClr val="6B7092"/>
                </a:solidFill>
              </a:rPr>
              <a:t>AI TRAVEL CHALLENGE  /  05—08</a:t>
            </a:r>
          </a:p>
        </p:txBody>
      </p:sp>
      <p:sp>
        <p:nvSpPr>
          <p:cNvPr id="3" name="footer-rule-5">
            <a:extLst xmlns:a="http://schemas.openxmlformats.org/drawingml/2006/main">
              <a:ext uri="{FF2B5EF4-FFF2-40B4-BE49-F238E27FC236}">
                <a16:creationId xmlns:a16="http://schemas.microsoft.com/office/drawing/2014/main" id="{E662B480-765D-452C-9078-80D143565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9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left-5">
            <a:extLst xmlns:a="http://schemas.openxmlformats.org/drawingml/2006/main">
              <a:ext uri="{FF2B5EF4-FFF2-40B4-BE49-F238E27FC236}">
                <a16:creationId xmlns:a16="http://schemas.microsoft.com/office/drawing/2014/main" id="{B66F74A0-FDAD-49AF-B79D-5D19F088B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103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B7092"/>
                </a:solidFill>
              </a:defRPr>
            </a:pPr>
            <a:r>
              <a:rPr sz="750" b="1">
                <a:solidFill>
                  <a:srgbClr val="6B7092"/>
                </a:solidFill>
              </a:rPr>
              <a:t>НОВЫЙ ТЫ УЖЕ В ПУТИ</a:t>
            </a:r>
          </a:p>
        </p:txBody>
      </p:sp>
      <p:sp>
        <p:nvSpPr>
          <p:cNvPr id="5" name="footer-right-5">
            <a:extLst xmlns:a="http://schemas.openxmlformats.org/drawingml/2006/main">
              <a:ext uri="{FF2B5EF4-FFF2-40B4-BE49-F238E27FC236}">
                <a16:creationId xmlns:a16="http://schemas.microsoft.com/office/drawing/2014/main" id="{D44FC4CD-D8CB-4734-A96F-DEF54D356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661035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B7092"/>
                </a:solidFill>
              </a:defRPr>
            </a:pPr>
            <a:r>
              <a:rPr sz="750" b="1">
                <a:solidFill>
                  <a:srgbClr val="6B7092"/>
                </a:solidFill>
              </a:rPr>
              <a:t>CONCEPT PROPOSAL  /  12.08.2026</a:t>
            </a:r>
          </a:p>
        </p:txBody>
      </p:sp>
      <p:sp>
        <p:nvSpPr>
          <p:cNvPr id="6" name="s5-title">
            <a:extLst xmlns:a="http://schemas.openxmlformats.org/drawingml/2006/main">
              <a:ext uri="{FF2B5EF4-FFF2-40B4-BE49-F238E27FC236}">
                <a16:creationId xmlns:a16="http://schemas.microsoft.com/office/drawing/2014/main" id="{1657F761-8080-4F2B-B11E-2CB22860C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90600"/>
            <a:ext cx="8477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8145D"/>
                </a:solidFill>
              </a:defRPr>
            </a:pPr>
            <a:r>
              <a:rPr sz="3150" b="1">
                <a:solidFill>
                  <a:srgbClr val="08145D"/>
                </a:solidFill>
              </a:rPr>
              <a:t>КАНАЛЫ УЖЕ ДОКАЗАЛИ МАСШТАБ.</a:t>
            </a:r>
          </a:p>
        </p:txBody>
      </p:sp>
      <p:sp>
        <p:nvSpPr>
          <p:cNvPr id="7" name="s5-subtitle">
            <a:extLst xmlns:a="http://schemas.openxmlformats.org/drawingml/2006/main">
              <a:ext uri="{FF2B5EF4-FFF2-40B4-BE49-F238E27FC236}">
                <a16:creationId xmlns:a16="http://schemas.microsoft.com/office/drawing/2014/main" id="{E18944D1-249C-471B-B44C-B6C7EC9CA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62100"/>
            <a:ext cx="10477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75" b="1">
                <a:solidFill>
                  <a:srgbClr val="FF5B45"/>
                </a:solidFill>
              </a:defRPr>
            </a:pPr>
            <a:r>
              <a:rPr sz="3075" b="1">
                <a:solidFill>
                  <a:srgbClr val="FF5B45"/>
                </a:solidFill>
              </a:rPr>
              <a:t>10 МЛН+ — КОНСЕРВАТИВНЫЙ ПЛАНОВЫЙ ОРИЕНТИР.</a:t>
            </a:r>
          </a:p>
        </p:txBody>
      </p:sp>
      <p:sp>
        <p:nvSpPr>
          <p:cNvPr id="8" name="s5-19">
            <a:extLst xmlns:a="http://schemas.openxmlformats.org/drawingml/2006/main">
              <a:ext uri="{FF2B5EF4-FFF2-40B4-BE49-F238E27FC236}">
                <a16:creationId xmlns:a16="http://schemas.microsoft.com/office/drawing/2014/main" id="{FBCBE144-27B4-495E-95C2-BA69EE34B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00350"/>
            <a:ext cx="2952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08145D"/>
                </a:solidFill>
              </a:defRPr>
            </a:pPr>
            <a:r>
              <a:rPr sz="4350" b="1">
                <a:solidFill>
                  <a:srgbClr val="08145D"/>
                </a:solidFill>
              </a:rPr>
              <a:t>19 МЛН</a:t>
            </a:r>
          </a:p>
        </p:txBody>
      </p:sp>
      <p:sp>
        <p:nvSpPr>
          <p:cNvPr id="9" name="s5-19-label">
            <a:extLst xmlns:a="http://schemas.openxmlformats.org/drawingml/2006/main">
              <a:ext uri="{FF2B5EF4-FFF2-40B4-BE49-F238E27FC236}">
                <a16:creationId xmlns:a16="http://schemas.microsoft.com/office/drawing/2014/main" id="{35AAB6FA-46F7-4297-B62E-0048412C0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62350"/>
            <a:ext cx="2762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B7092"/>
                </a:solidFill>
              </a:defRPr>
            </a:pPr>
            <a:r>
              <a:rPr sz="1500" b="0">
                <a:solidFill>
                  <a:srgbClr val="6B7092"/>
                </a:solidFill>
              </a:rPr>
              <a:t>показов CTV за 38 дней</a:t>
            </a:r>
          </a:p>
        </p:txBody>
      </p:sp>
      <p:sp>
        <p:nvSpPr>
          <p:cNvPr id="10" name="s5-divider-a">
            <a:extLst xmlns:a="http://schemas.openxmlformats.org/drawingml/2006/main">
              <a:ext uri="{FF2B5EF4-FFF2-40B4-BE49-F238E27FC236}">
                <a16:creationId xmlns:a16="http://schemas.microsoft.com/office/drawing/2014/main" id="{0F2F3C68-0AE5-4F83-B326-9133F0E61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2743200"/>
            <a:ext cx="19050" cy="165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145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s5-50">
            <a:extLst xmlns:a="http://schemas.openxmlformats.org/drawingml/2006/main">
              <a:ext uri="{FF2B5EF4-FFF2-40B4-BE49-F238E27FC236}">
                <a16:creationId xmlns:a16="http://schemas.microsoft.com/office/drawing/2014/main" id="{833CE4A0-4189-4979-869D-180BB00F4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800350"/>
            <a:ext cx="2952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08145D"/>
                </a:solidFill>
              </a:defRPr>
            </a:pPr>
            <a:r>
              <a:rPr sz="4350" b="1">
                <a:solidFill>
                  <a:srgbClr val="08145D"/>
                </a:solidFill>
              </a:rPr>
              <a:t>50 МЛН</a:t>
            </a:r>
          </a:p>
        </p:txBody>
      </p:sp>
      <p:sp>
        <p:nvSpPr>
          <p:cNvPr id="12" name="s5-50-label">
            <a:extLst xmlns:a="http://schemas.openxmlformats.org/drawingml/2006/main">
              <a:ext uri="{FF2B5EF4-FFF2-40B4-BE49-F238E27FC236}">
                <a16:creationId xmlns:a16="http://schemas.microsoft.com/office/drawing/2014/main" id="{72D5B36C-D515-4C51-B1A2-E4D06934E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3562350"/>
            <a:ext cx="3028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B7092"/>
                </a:solidFill>
              </a:defRPr>
            </a:pPr>
            <a:r>
              <a:rPr sz="1500" b="0">
                <a:solidFill>
                  <a:srgbClr val="6B7092"/>
                </a:solidFill>
              </a:rPr>
              <a:t>технический охват кампании 2025</a:t>
            </a:r>
          </a:p>
        </p:txBody>
      </p:sp>
      <p:sp>
        <p:nvSpPr>
          <p:cNvPr id="13" name="s5-divider-b">
            <a:extLst xmlns:a="http://schemas.openxmlformats.org/drawingml/2006/main">
              <a:ext uri="{FF2B5EF4-FFF2-40B4-BE49-F238E27FC236}">
                <a16:creationId xmlns:a16="http://schemas.microsoft.com/office/drawing/2014/main" id="{5F7B21A7-4845-4967-8042-B7218B89B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743200"/>
            <a:ext cx="19050" cy="165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145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s5-10">
            <a:extLst xmlns:a="http://schemas.openxmlformats.org/drawingml/2006/main">
              <a:ext uri="{FF2B5EF4-FFF2-40B4-BE49-F238E27FC236}">
                <a16:creationId xmlns:a16="http://schemas.microsoft.com/office/drawing/2014/main" id="{EDF72AAE-1B0F-4802-B9C5-F6B21FC4D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800350"/>
            <a:ext cx="31432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FF5B45"/>
                </a:solidFill>
              </a:defRPr>
            </a:pPr>
            <a:r>
              <a:rPr sz="4350" b="1">
                <a:solidFill>
                  <a:srgbClr val="FF5B45"/>
                </a:solidFill>
              </a:rPr>
              <a:t>10 МЛН+</a:t>
            </a:r>
          </a:p>
        </p:txBody>
      </p:sp>
      <p:sp>
        <p:nvSpPr>
          <p:cNvPr id="15" name="s5-10-label">
            <a:extLst xmlns:a="http://schemas.openxmlformats.org/drawingml/2006/main">
              <a:ext uri="{FF2B5EF4-FFF2-40B4-BE49-F238E27FC236}">
                <a16:creationId xmlns:a16="http://schemas.microsoft.com/office/drawing/2014/main" id="{CB8BC2EA-A7F6-4A36-A06C-8E71CA9F0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562350"/>
            <a:ext cx="31432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B7092"/>
                </a:solidFill>
              </a:defRPr>
            </a:pPr>
            <a:r>
              <a:rPr sz="1500" b="0">
                <a:solidFill>
                  <a:srgbClr val="6B7092"/>
                </a:solidFill>
              </a:rPr>
              <a:t>совокупный ориентир: CTV + Telegram + поиск</a:t>
            </a:r>
          </a:p>
        </p:txBody>
      </p:sp>
      <p:sp>
        <p:nvSpPr>
          <p:cNvPr id="16" name="s5-disclaimer">
            <a:extLst xmlns:a="http://schemas.openxmlformats.org/drawingml/2006/main">
              <a:ext uri="{FF2B5EF4-FFF2-40B4-BE49-F238E27FC236}">
                <a16:creationId xmlns:a16="http://schemas.microsoft.com/office/drawing/2014/main" id="{9F301616-2863-47F3-AA9A-B5D565A2D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0"/>
            <a:ext cx="7429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8145D"/>
                </a:solidFill>
              </a:defRPr>
            </a:pPr>
            <a:r>
              <a:rPr sz="1800" b="1">
                <a:solidFill>
                  <a:srgbClr val="08145D"/>
                </a:solidFill>
              </a:rPr>
              <a:t>Это рамка для медиапланирования, а не обещание результата.</a:t>
            </a:r>
          </a:p>
        </p:txBody>
      </p:sp>
    </p:spTree>
    <p:extLst>
      <p:ext uri="{BB962C8B-B14F-4D97-AF65-F5344CB8AC3E}">
        <p14:creationId xmlns:p14="http://schemas.microsoft.com/office/powerpoint/2010/main" val="74620313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chrome-left-6">
            <a:extLst xmlns:a="http://schemas.openxmlformats.org/drawingml/2006/main">
              <a:ext uri="{FF2B5EF4-FFF2-40B4-BE49-F238E27FC236}">
                <a16:creationId xmlns:a16="http://schemas.microsoft.com/office/drawing/2014/main" id="{6F8B6288-DDCC-4DA1-AF49-BFD175F3B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8145D"/>
                </a:solidFill>
              </a:defRPr>
            </a:pPr>
            <a:r>
              <a:rPr sz="1125" b="1">
                <a:solidFill>
                  <a:srgbClr val="08145D"/>
                </a:solidFill>
              </a:rPr>
              <a:t>SOCIAL + COMMUNITY</a:t>
            </a:r>
          </a:p>
        </p:txBody>
      </p:sp>
      <p:sp>
        <p:nvSpPr>
          <p:cNvPr id="2" name="chrome-right-6">
            <a:extLst xmlns:a="http://schemas.openxmlformats.org/drawingml/2006/main">
              <a:ext uri="{FF2B5EF4-FFF2-40B4-BE49-F238E27FC236}">
                <a16:creationId xmlns:a16="http://schemas.microsoft.com/office/drawing/2014/main" id="{B2FE91D2-1726-4CA0-B099-42586B9E5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23850"/>
            <a:ext cx="3486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6B7092"/>
                </a:solidFill>
              </a:defRPr>
            </a:pPr>
            <a:r>
              <a:rPr sz="1050" b="1">
                <a:solidFill>
                  <a:srgbClr val="6B7092"/>
                </a:solidFill>
              </a:rPr>
              <a:t>AI TRAVEL CHALLENGE  /  06—08</a:t>
            </a:r>
          </a:p>
        </p:txBody>
      </p:sp>
      <p:sp>
        <p:nvSpPr>
          <p:cNvPr id="3" name="footer-rule-6">
            <a:extLst xmlns:a="http://schemas.openxmlformats.org/drawingml/2006/main">
              <a:ext uri="{FF2B5EF4-FFF2-40B4-BE49-F238E27FC236}">
                <a16:creationId xmlns:a16="http://schemas.microsoft.com/office/drawing/2014/main" id="{37D50B04-0352-4C47-815F-5B89927F6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9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left-6">
            <a:extLst xmlns:a="http://schemas.openxmlformats.org/drawingml/2006/main">
              <a:ext uri="{FF2B5EF4-FFF2-40B4-BE49-F238E27FC236}">
                <a16:creationId xmlns:a16="http://schemas.microsoft.com/office/drawing/2014/main" id="{6ECC98A0-8697-46C5-9207-D94215FEA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103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B7092"/>
                </a:solidFill>
              </a:defRPr>
            </a:pPr>
            <a:r>
              <a:rPr sz="750" b="1">
                <a:solidFill>
                  <a:srgbClr val="6B7092"/>
                </a:solidFill>
              </a:rPr>
              <a:t>НОВЫЙ ТЫ УЖЕ В ПУТИ</a:t>
            </a:r>
          </a:p>
        </p:txBody>
      </p:sp>
      <p:sp>
        <p:nvSpPr>
          <p:cNvPr id="5" name="footer-right-6">
            <a:extLst xmlns:a="http://schemas.openxmlformats.org/drawingml/2006/main">
              <a:ext uri="{FF2B5EF4-FFF2-40B4-BE49-F238E27FC236}">
                <a16:creationId xmlns:a16="http://schemas.microsoft.com/office/drawing/2014/main" id="{65CB574A-08EE-426C-A2A2-8ABBF0AA2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661035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B7092"/>
                </a:solidFill>
              </a:defRPr>
            </a:pPr>
            <a:r>
              <a:rPr sz="750" b="1">
                <a:solidFill>
                  <a:srgbClr val="6B7092"/>
                </a:solidFill>
              </a:rPr>
              <a:t>CONCEPT PROPOSAL  /  12.08.2026</a:t>
            </a:r>
          </a:p>
        </p:txBody>
      </p:sp>
      <p:sp>
        <p:nvSpPr>
          <p:cNvPr id="6" name="s6-title">
            <a:extLst xmlns:a="http://schemas.openxmlformats.org/drawingml/2006/main">
              <a:ext uri="{FF2B5EF4-FFF2-40B4-BE49-F238E27FC236}">
                <a16:creationId xmlns:a16="http://schemas.microsoft.com/office/drawing/2014/main" id="{E83780B2-9CFD-4ADC-A58E-D910E99CE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10287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08145D"/>
                </a:solidFill>
              </a:defRPr>
            </a:pPr>
            <a:r>
              <a:rPr sz="3300" b="1">
                <a:solidFill>
                  <a:srgbClr val="08145D"/>
                </a:solidFill>
              </a:rPr>
              <a:t>ЧЕЛЛЕНДЖ РАБОТАЕТ И МЕЖДУ ПОЕЗДКАМИ.</a:t>
            </a:r>
          </a:p>
        </p:txBody>
      </p:sp>
      <p:sp>
        <p:nvSpPr>
          <p:cNvPr id="7" name="s6-body">
            <a:extLst xmlns:a="http://schemas.openxmlformats.org/drawingml/2006/main">
              <a:ext uri="{FF2B5EF4-FFF2-40B4-BE49-F238E27FC236}">
                <a16:creationId xmlns:a16="http://schemas.microsoft.com/office/drawing/2014/main" id="{F292070F-93EE-413B-BEF5-00374FD24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43100"/>
            <a:ext cx="6096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01342"/>
                </a:solidFill>
              </a:defRPr>
            </a:pPr>
            <a:r>
              <a:rPr sz="1800" b="0">
                <a:solidFill>
                  <a:srgbClr val="101342"/>
                </a:solidFill>
              </a:rPr>
              <a:t>Мечтать о поездке можно раньше, чем появляется намерение купить билет. Персональная история удерживает Tutu рядом именно в этот момент.</a:t>
            </a:r>
          </a:p>
        </p:txBody>
      </p:sp>
      <p:sp>
        <p:nvSpPr>
          <p:cNvPr id="8" name="s6-loop-line-a">
            <a:extLst xmlns:a="http://schemas.openxmlformats.org/drawingml/2006/main">
              <a:ext uri="{FF2B5EF4-FFF2-40B4-BE49-F238E27FC236}">
                <a16:creationId xmlns:a16="http://schemas.microsoft.com/office/drawing/2014/main" id="{7A71AFB7-A294-4720-8635-03D5523F1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43300"/>
            <a:ext cx="4953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5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6-loop">
            <a:extLst xmlns:a="http://schemas.openxmlformats.org/drawingml/2006/main">
              <a:ext uri="{FF2B5EF4-FFF2-40B4-BE49-F238E27FC236}">
                <a16:creationId xmlns:a16="http://schemas.microsoft.com/office/drawing/2014/main" id="{B8F1F80E-3439-4307-898E-4E6AAE4DE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29050"/>
            <a:ext cx="6096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5B45"/>
                </a:solidFill>
              </a:defRPr>
            </a:pPr>
            <a:r>
              <a:rPr sz="2250" b="1">
                <a:solidFill>
                  <a:srgbClr val="FF5B45"/>
                </a:solidFill>
              </a:rPr>
              <a:t>СОЗДАЛ → ВЫЛОЖИЛ → ВЕРНУЛСЯ</a:t>
            </a:r>
          </a:p>
        </p:txBody>
      </p:sp>
      <p:sp>
        <p:nvSpPr>
          <p:cNvPr id="10" name="s6-community-bg">
            <a:extLst xmlns:a="http://schemas.openxmlformats.org/drawingml/2006/main">
              <a:ext uri="{FF2B5EF4-FFF2-40B4-BE49-F238E27FC236}">
                <a16:creationId xmlns:a16="http://schemas.microsoft.com/office/drawing/2014/main" id="{4E19B79C-620A-4FC3-A038-50DD29305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885950"/>
            <a:ext cx="40005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145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s6-community-title">
            <a:extLst xmlns:a="http://schemas.openxmlformats.org/drawingml/2006/main">
              <a:ext uri="{FF2B5EF4-FFF2-40B4-BE49-F238E27FC236}">
                <a16:creationId xmlns:a16="http://schemas.microsoft.com/office/drawing/2014/main" id="{11323F79-7D4D-4AD5-AA7D-71227ED50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2305050"/>
            <a:ext cx="304800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C7F133"/>
                </a:solidFill>
              </a:defRPr>
            </a:pPr>
            <a:r>
              <a:rPr sz="3150" b="1">
                <a:solidFill>
                  <a:srgbClr val="C7F133"/>
                </a:solidFill>
              </a:rPr>
              <a:t>COMMUNITY</a:t>
            </a:r>
          </a:p>
          <a:p xmlns:a="http://schemas.openxmlformats.org/drawingml/2006/main">
            <a:pPr algn="l">
              <a:defRPr sz="3150" b="1">
                <a:solidFill>
                  <a:srgbClr val="C7F133"/>
                </a:solidFill>
              </a:defRPr>
            </a:pPr>
            <a:r>
              <a:rPr sz="3150" b="1">
                <a:solidFill>
                  <a:srgbClr val="C7F133"/>
                </a:solidFill>
              </a:rPr>
              <a:t>ГАЛЕРЕЯ</a:t>
            </a:r>
          </a:p>
        </p:txBody>
      </p:sp>
      <p:sp>
        <p:nvSpPr>
          <p:cNvPr id="12" name="s6-community-body">
            <a:extLst xmlns:a="http://schemas.openxmlformats.org/drawingml/2006/main">
              <a:ext uri="{FF2B5EF4-FFF2-40B4-BE49-F238E27FC236}">
                <a16:creationId xmlns:a16="http://schemas.microsoft.com/office/drawing/2014/main" id="{CC5180AE-368A-4B79-8240-B6143998E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3486150"/>
            <a:ext cx="2952750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FFFFFF"/>
                </a:solidFill>
              </a:defRPr>
            </a:pPr>
            <a:r>
              <a:rPr sz="1500" b="0">
                <a:solidFill>
                  <a:srgbClr val="FFFFFF"/>
                </a:solidFill>
              </a:rPr>
              <a:t>Лучшие ролики победителей постепенно заменяют демо-примеры — лендинг получает свежий контент и новый повод вернуться.</a:t>
            </a:r>
          </a:p>
        </p:txBody>
      </p:sp>
      <p:sp>
        <p:nvSpPr>
          <p:cNvPr id="13" name="s6-takeaway">
            <a:extLst xmlns:a="http://schemas.openxmlformats.org/drawingml/2006/main">
              <a:ext uri="{FF2B5EF4-FFF2-40B4-BE49-F238E27FC236}">
                <a16:creationId xmlns:a16="http://schemas.microsoft.com/office/drawing/2014/main" id="{46385B86-CF65-410B-9E4D-C70044B40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0"/>
            <a:ext cx="5905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08145D"/>
                </a:solidFill>
              </a:defRPr>
            </a:pPr>
            <a:r>
              <a:rPr sz="2550" b="1">
                <a:solidFill>
                  <a:srgbClr val="08145D"/>
                </a:solidFill>
              </a:rPr>
              <a:t>ВСЕГДА С БРЕНДОМ</a:t>
            </a:r>
          </a:p>
        </p:txBody>
      </p:sp>
    </p:spTree>
    <p:extLst>
      <p:ext uri="{BB962C8B-B14F-4D97-AF65-F5344CB8AC3E}">
        <p14:creationId xmlns:p14="http://schemas.microsoft.com/office/powerpoint/2010/main" val="89815049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8145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chrome-left-7">
            <a:extLst xmlns:a="http://schemas.openxmlformats.org/drawingml/2006/main">
              <a:ext uri="{FF2B5EF4-FFF2-40B4-BE49-F238E27FC236}">
                <a16:creationId xmlns:a16="http://schemas.microsoft.com/office/drawing/2014/main" id="{D0456696-C28C-4A59-81DD-3C5AA4A7E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МОТИВАЦИЯ + ПРОДУКТ</a:t>
            </a:r>
          </a:p>
        </p:txBody>
      </p:sp>
      <p:sp>
        <p:nvSpPr>
          <p:cNvPr id="2" name="chrome-right-7">
            <a:extLst xmlns:a="http://schemas.openxmlformats.org/drawingml/2006/main">
              <a:ext uri="{FF2B5EF4-FFF2-40B4-BE49-F238E27FC236}">
                <a16:creationId xmlns:a16="http://schemas.microsoft.com/office/drawing/2014/main" id="{01D7D0F2-0A09-46A3-850D-DB6BC26E8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23850"/>
            <a:ext cx="3486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AEB5D8"/>
                </a:solidFill>
              </a:defRPr>
            </a:pPr>
            <a:r>
              <a:rPr sz="1050" b="1">
                <a:solidFill>
                  <a:srgbClr val="AEB5D8"/>
                </a:solidFill>
              </a:rPr>
              <a:t>AI TRAVEL CHALLENGE  /  07—08</a:t>
            </a:r>
          </a:p>
        </p:txBody>
      </p:sp>
      <p:sp>
        <p:nvSpPr>
          <p:cNvPr id="3" name="footer-rule-7">
            <a:extLst xmlns:a="http://schemas.openxmlformats.org/drawingml/2006/main">
              <a:ext uri="{FF2B5EF4-FFF2-40B4-BE49-F238E27FC236}">
                <a16:creationId xmlns:a16="http://schemas.microsoft.com/office/drawing/2014/main" id="{C6953882-88EA-4B60-BE73-963205892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377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left-7">
            <a:extLst xmlns:a="http://schemas.openxmlformats.org/drawingml/2006/main">
              <a:ext uri="{FF2B5EF4-FFF2-40B4-BE49-F238E27FC236}">
                <a16:creationId xmlns:a16="http://schemas.microsoft.com/office/drawing/2014/main" id="{86A76DC9-1B82-4494-9D15-9252AFF28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103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AEB5D8"/>
                </a:solidFill>
              </a:defRPr>
            </a:pPr>
            <a:r>
              <a:rPr sz="750" b="1">
                <a:solidFill>
                  <a:srgbClr val="AEB5D8"/>
                </a:solidFill>
              </a:rPr>
              <a:t>НОВЫЙ ТЫ УЖЕ В ПУТИ</a:t>
            </a:r>
          </a:p>
        </p:txBody>
      </p:sp>
      <p:sp>
        <p:nvSpPr>
          <p:cNvPr id="5" name="footer-right-7">
            <a:extLst xmlns:a="http://schemas.openxmlformats.org/drawingml/2006/main">
              <a:ext uri="{FF2B5EF4-FFF2-40B4-BE49-F238E27FC236}">
                <a16:creationId xmlns:a16="http://schemas.microsoft.com/office/drawing/2014/main" id="{AE586BC8-7290-4E27-8D5F-8201FE7FB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661035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AEB5D8"/>
                </a:solidFill>
              </a:defRPr>
            </a:pPr>
            <a:r>
              <a:rPr sz="750" b="1">
                <a:solidFill>
                  <a:srgbClr val="AEB5D8"/>
                </a:solidFill>
              </a:rPr>
              <a:t>CONCEPT PROPOSAL  /  12.08.2026</a:t>
            </a:r>
          </a:p>
        </p:txBody>
      </p:sp>
      <p:sp>
        <p:nvSpPr>
          <p:cNvPr id="6" name="s7-title-a">
            <a:extLst xmlns:a="http://schemas.openxmlformats.org/drawingml/2006/main">
              <a:ext uri="{FF2B5EF4-FFF2-40B4-BE49-F238E27FC236}">
                <a16:creationId xmlns:a16="http://schemas.microsoft.com/office/drawing/2014/main" id="{E81B8E24-B1B5-47A3-8DB8-32A76EC7E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14400"/>
            <a:ext cx="6667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ВЫЛОЖИ РОЛИК —</a:t>
            </a:r>
          </a:p>
        </p:txBody>
      </p:sp>
      <p:sp>
        <p:nvSpPr>
          <p:cNvPr id="7" name="s7-title-b">
            <a:extLst xmlns:a="http://schemas.openxmlformats.org/drawingml/2006/main">
              <a:ext uri="{FF2B5EF4-FFF2-40B4-BE49-F238E27FC236}">
                <a16:creationId xmlns:a16="http://schemas.microsoft.com/office/drawing/2014/main" id="{95261B0F-84AF-4811-905E-D29B7B809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04950"/>
            <a:ext cx="10572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5B45"/>
                </a:solidFill>
              </a:defRPr>
            </a:pPr>
            <a:r>
              <a:rPr sz="3450" b="1">
                <a:solidFill>
                  <a:srgbClr val="FF5B45"/>
                </a:solidFill>
              </a:rPr>
              <a:t>И ОКАЖИСЬ ТАМ В РЕАЛЬНОЙ ЖИЗНИ.</a:t>
            </a:r>
          </a:p>
        </p:txBody>
      </p:sp>
      <p:sp>
        <p:nvSpPr>
          <p:cNvPr id="8" name="s7-num-0">
            <a:extLst xmlns:a="http://schemas.openxmlformats.org/drawingml/2006/main">
              <a:ext uri="{FF2B5EF4-FFF2-40B4-BE49-F238E27FC236}">
                <a16:creationId xmlns:a16="http://schemas.microsoft.com/office/drawing/2014/main" id="{477AA7DF-2170-4D41-8D0C-AA3699243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38450"/>
            <a:ext cx="571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7F133"/>
                </a:solidFill>
              </a:defRPr>
            </a:pPr>
            <a:r>
              <a:rPr sz="1275" b="1">
                <a:solidFill>
                  <a:srgbClr val="C7F133"/>
                </a:solidFill>
              </a:rPr>
              <a:t>01</a:t>
            </a:r>
          </a:p>
        </p:txBody>
      </p:sp>
      <p:sp>
        <p:nvSpPr>
          <p:cNvPr id="9" name="s7-label-0">
            <a:extLst xmlns:a="http://schemas.openxmlformats.org/drawingml/2006/main">
              <a:ext uri="{FF2B5EF4-FFF2-40B4-BE49-F238E27FC236}">
                <a16:creationId xmlns:a16="http://schemas.microsoft.com/office/drawing/2014/main" id="{92513B6F-4570-4958-B237-90F3EED58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95650"/>
            <a:ext cx="3143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БОНУСНЫЕ БАЛЛЫ</a:t>
            </a:r>
          </a:p>
        </p:txBody>
      </p:sp>
      <p:sp>
        <p:nvSpPr>
          <p:cNvPr id="10" name="s7-copy-0">
            <a:extLst xmlns:a="http://schemas.openxmlformats.org/drawingml/2006/main">
              <a:ext uri="{FF2B5EF4-FFF2-40B4-BE49-F238E27FC236}">
                <a16:creationId xmlns:a16="http://schemas.microsoft.com/office/drawing/2014/main" id="{176043F7-EBAF-4CA1-A4D1-F04E881FA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33850"/>
            <a:ext cx="2857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B8BFDF"/>
                </a:solidFill>
              </a:defRPr>
            </a:pPr>
            <a:r>
              <a:rPr sz="1350" b="0">
                <a:solidFill>
                  <a:srgbClr val="B8BFDF"/>
                </a:solidFill>
              </a:rPr>
              <a:t>за создание и публикацию</a:t>
            </a:r>
          </a:p>
        </p:txBody>
      </p:sp>
      <p:sp>
        <p:nvSpPr>
          <p:cNvPr id="11" name="s7-bar-0">
            <a:extLst xmlns:a="http://schemas.openxmlformats.org/drawingml/2006/main">
              <a:ext uri="{FF2B5EF4-FFF2-40B4-BE49-F238E27FC236}">
                <a16:creationId xmlns:a16="http://schemas.microsoft.com/office/drawing/2014/main" id="{6F045015-D25E-47FA-B66D-85BEE5A55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76800"/>
            <a:ext cx="30480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5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s7-num-1">
            <a:extLst xmlns:a="http://schemas.openxmlformats.org/drawingml/2006/main">
              <a:ext uri="{FF2B5EF4-FFF2-40B4-BE49-F238E27FC236}">
                <a16:creationId xmlns:a16="http://schemas.microsoft.com/office/drawing/2014/main" id="{BE8B5796-CF14-4B2B-B663-A868CC226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838450"/>
            <a:ext cx="571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7F133"/>
                </a:solidFill>
              </a:defRPr>
            </a:pPr>
            <a:r>
              <a:rPr sz="1275" b="1">
                <a:solidFill>
                  <a:srgbClr val="C7F133"/>
                </a:solidFill>
              </a:rPr>
              <a:t>02</a:t>
            </a:r>
          </a:p>
        </p:txBody>
      </p:sp>
      <p:sp>
        <p:nvSpPr>
          <p:cNvPr id="13" name="s7-label-1">
            <a:extLst xmlns:a="http://schemas.openxmlformats.org/drawingml/2006/main">
              <a:ext uri="{FF2B5EF4-FFF2-40B4-BE49-F238E27FC236}">
                <a16:creationId xmlns:a16="http://schemas.microsoft.com/office/drawing/2014/main" id="{49D5CD73-7A46-4134-AD74-C120AF4AB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295650"/>
            <a:ext cx="3143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ПРОМОКОД</a:t>
            </a:r>
          </a:p>
        </p:txBody>
      </p:sp>
      <p:sp>
        <p:nvSpPr>
          <p:cNvPr id="14" name="s7-copy-1">
            <a:extLst xmlns:a="http://schemas.openxmlformats.org/drawingml/2006/main">
              <a:ext uri="{FF2B5EF4-FFF2-40B4-BE49-F238E27FC236}">
                <a16:creationId xmlns:a16="http://schemas.microsoft.com/office/drawing/2014/main" id="{4A20049E-6F46-479D-9A08-33CA0426A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133850"/>
            <a:ext cx="2857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B8BFDF"/>
                </a:solidFill>
              </a:defRPr>
            </a:pPr>
            <a:r>
              <a:rPr sz="1350" b="0">
                <a:solidFill>
                  <a:srgbClr val="B8BFDF"/>
                </a:solidFill>
              </a:rPr>
              <a:t>на выбранный маршрут</a:t>
            </a:r>
          </a:p>
        </p:txBody>
      </p:sp>
      <p:sp>
        <p:nvSpPr>
          <p:cNvPr id="15" name="s7-bar-1">
            <a:extLst xmlns:a="http://schemas.openxmlformats.org/drawingml/2006/main">
              <a:ext uri="{FF2B5EF4-FFF2-40B4-BE49-F238E27FC236}">
                <a16:creationId xmlns:a16="http://schemas.microsoft.com/office/drawing/2014/main" id="{412CBAB6-0B47-41D2-92DC-37E0128A3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876800"/>
            <a:ext cx="30480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5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s7-num-2">
            <a:extLst xmlns:a="http://schemas.openxmlformats.org/drawingml/2006/main">
              <a:ext uri="{FF2B5EF4-FFF2-40B4-BE49-F238E27FC236}">
                <a16:creationId xmlns:a16="http://schemas.microsoft.com/office/drawing/2014/main" id="{B05D6B5D-1E2A-4B42-951E-5AD7F73F2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838450"/>
            <a:ext cx="571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7F133"/>
                </a:solidFill>
              </a:defRPr>
            </a:pPr>
            <a:r>
              <a:rPr sz="1275" b="1">
                <a:solidFill>
                  <a:srgbClr val="C7F133"/>
                </a:solidFill>
              </a:rPr>
              <a:t>03</a:t>
            </a:r>
          </a:p>
        </p:txBody>
      </p:sp>
      <p:sp>
        <p:nvSpPr>
          <p:cNvPr id="17" name="s7-label-2">
            <a:extLst xmlns:a="http://schemas.openxmlformats.org/drawingml/2006/main">
              <a:ext uri="{FF2B5EF4-FFF2-40B4-BE49-F238E27FC236}">
                <a16:creationId xmlns:a16="http://schemas.microsoft.com/office/drawing/2014/main" id="{46B7D709-1716-47A7-A50D-BC57B63D9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295650"/>
            <a:ext cx="3143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50 000 ₽</a:t>
            </a:r>
          </a:p>
        </p:txBody>
      </p:sp>
      <p:sp>
        <p:nvSpPr>
          <p:cNvPr id="18" name="s7-copy-2">
            <a:extLst xmlns:a="http://schemas.openxmlformats.org/drawingml/2006/main">
              <a:ext uri="{FF2B5EF4-FFF2-40B4-BE49-F238E27FC236}">
                <a16:creationId xmlns:a16="http://schemas.microsoft.com/office/drawing/2014/main" id="{5A9308EF-4FB2-4979-8D7E-E9711A875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133850"/>
            <a:ext cx="2857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B8BFDF"/>
                </a:solidFill>
              </a:defRPr>
            </a:pPr>
            <a:r>
              <a:rPr sz="1350" b="0">
                <a:solidFill>
                  <a:srgbClr val="B8BFDF"/>
                </a:solidFill>
              </a:rPr>
              <a:t>возможный гран-при на поездку</a:t>
            </a:r>
          </a:p>
        </p:txBody>
      </p:sp>
      <p:sp>
        <p:nvSpPr>
          <p:cNvPr id="19" name="s7-bar-2">
            <a:extLst xmlns:a="http://schemas.openxmlformats.org/drawingml/2006/main">
              <a:ext uri="{FF2B5EF4-FFF2-40B4-BE49-F238E27FC236}">
                <a16:creationId xmlns:a16="http://schemas.microsoft.com/office/drawing/2014/main" id="{F9E6E27D-7430-4934-9DE4-7553B1509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876800"/>
            <a:ext cx="30480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F1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s7-takeaway">
            <a:extLst xmlns:a="http://schemas.openxmlformats.org/drawingml/2006/main">
              <a:ext uri="{FF2B5EF4-FFF2-40B4-BE49-F238E27FC236}">
                <a16:creationId xmlns:a16="http://schemas.microsoft.com/office/drawing/2014/main" id="{E9B8E2CD-C0D2-467E-AEA8-D2BA4A1F8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43550"/>
            <a:ext cx="914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C7F133"/>
                </a:solidFill>
              </a:defRPr>
            </a:pPr>
            <a:r>
              <a:rPr sz="2025" b="1">
                <a:solidFill>
                  <a:srgbClr val="C7F133"/>
                </a:solidFill>
              </a:rPr>
              <a:t>Личный результат → шеринг → промокод → поиск → бронирование</a:t>
            </a:r>
          </a:p>
        </p:txBody>
      </p:sp>
    </p:spTree>
    <p:extLst>
      <p:ext uri="{BB962C8B-B14F-4D97-AF65-F5344CB8AC3E}">
        <p14:creationId xmlns:p14="http://schemas.microsoft.com/office/powerpoint/2010/main" val="32932891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6F5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chrome-left-8">
            <a:extLst xmlns:a="http://schemas.openxmlformats.org/drawingml/2006/main">
              <a:ext uri="{FF2B5EF4-FFF2-40B4-BE49-F238E27FC236}">
                <a16:creationId xmlns:a16="http://schemas.microsoft.com/office/drawing/2014/main" id="{A366CFB5-A8D8-42FD-A25E-8E82A4E1E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8145D"/>
                </a:solidFill>
              </a:defRPr>
            </a:pPr>
            <a:r>
              <a:rPr sz="1125" b="1">
                <a:solidFill>
                  <a:srgbClr val="08145D"/>
                </a:solidFill>
              </a:rPr>
              <a:t>СЛЕДУЮЩИЙ ШАГ</a:t>
            </a:r>
          </a:p>
        </p:txBody>
      </p:sp>
      <p:sp>
        <p:nvSpPr>
          <p:cNvPr id="2" name="chrome-right-8">
            <a:extLst xmlns:a="http://schemas.openxmlformats.org/drawingml/2006/main">
              <a:ext uri="{FF2B5EF4-FFF2-40B4-BE49-F238E27FC236}">
                <a16:creationId xmlns:a16="http://schemas.microsoft.com/office/drawing/2014/main" id="{B8D58033-1D5E-431A-8D69-DADC8B048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23850"/>
            <a:ext cx="3486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6B7092"/>
                </a:solidFill>
              </a:defRPr>
            </a:pPr>
            <a:r>
              <a:rPr sz="1050" b="1">
                <a:solidFill>
                  <a:srgbClr val="6B7092"/>
                </a:solidFill>
              </a:rPr>
              <a:t>AI TRAVEL CHALLENGE  /  08—08</a:t>
            </a:r>
          </a:p>
        </p:txBody>
      </p:sp>
      <p:sp>
        <p:nvSpPr>
          <p:cNvPr id="3" name="footer-rule-8">
            <a:extLst xmlns:a="http://schemas.openxmlformats.org/drawingml/2006/main">
              <a:ext uri="{FF2B5EF4-FFF2-40B4-BE49-F238E27FC236}">
                <a16:creationId xmlns:a16="http://schemas.microsoft.com/office/drawing/2014/main" id="{03CB2DC6-0AF2-4E44-B72A-6ADBB0C9E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9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left-8">
            <a:extLst xmlns:a="http://schemas.openxmlformats.org/drawingml/2006/main">
              <a:ext uri="{FF2B5EF4-FFF2-40B4-BE49-F238E27FC236}">
                <a16:creationId xmlns:a16="http://schemas.microsoft.com/office/drawing/2014/main" id="{7B00B671-7851-48C8-B7B8-73687A004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103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B7092"/>
                </a:solidFill>
              </a:defRPr>
            </a:pPr>
            <a:r>
              <a:rPr sz="750" b="1">
                <a:solidFill>
                  <a:srgbClr val="6B7092"/>
                </a:solidFill>
              </a:rPr>
              <a:t>НОВЫЙ ТЫ УЖЕ В ПУТИ</a:t>
            </a:r>
          </a:p>
        </p:txBody>
      </p:sp>
      <p:sp>
        <p:nvSpPr>
          <p:cNvPr id="5" name="footer-right-8">
            <a:extLst xmlns:a="http://schemas.openxmlformats.org/drawingml/2006/main">
              <a:ext uri="{FF2B5EF4-FFF2-40B4-BE49-F238E27FC236}">
                <a16:creationId xmlns:a16="http://schemas.microsoft.com/office/drawing/2014/main" id="{786BB3A0-60D0-4B72-8FE6-F2F824D40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661035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B7092"/>
                </a:solidFill>
              </a:defRPr>
            </a:pPr>
            <a:r>
              <a:rPr sz="750" b="1">
                <a:solidFill>
                  <a:srgbClr val="6B7092"/>
                </a:solidFill>
              </a:rPr>
              <a:t>CONCEPT PROPOSAL  /  12.08.2026</a:t>
            </a:r>
          </a:p>
        </p:txBody>
      </p:sp>
      <p:sp>
        <p:nvSpPr>
          <p:cNvPr id="6" name="s8-title-a">
            <a:extLst xmlns:a="http://schemas.openxmlformats.org/drawingml/2006/main">
              <a:ext uri="{FF2B5EF4-FFF2-40B4-BE49-F238E27FC236}">
                <a16:creationId xmlns:a16="http://schemas.microsoft.com/office/drawing/2014/main" id="{7E36ED1D-7940-48EE-BFE3-41B1827D5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90600"/>
            <a:ext cx="9334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8145D"/>
                </a:solidFill>
              </a:defRPr>
            </a:pPr>
            <a:r>
              <a:rPr sz="3000" b="1">
                <a:solidFill>
                  <a:srgbClr val="08145D"/>
                </a:solidFill>
              </a:rPr>
              <a:t>СОБРАТЬ ПЕРВУЮ ВЕРСИЮ ВОКРУГ</a:t>
            </a:r>
          </a:p>
        </p:txBody>
      </p:sp>
      <p:sp>
        <p:nvSpPr>
          <p:cNvPr id="7" name="s8-title-b">
            <a:extLst xmlns:a="http://schemas.openxmlformats.org/drawingml/2006/main">
              <a:ext uri="{FF2B5EF4-FFF2-40B4-BE49-F238E27FC236}">
                <a16:creationId xmlns:a16="http://schemas.microsoft.com/office/drawing/2014/main" id="{246E66C7-BD2B-40C3-B561-FB379BD22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24000"/>
            <a:ext cx="10096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5B45"/>
                </a:solidFill>
              </a:defRPr>
            </a:pPr>
            <a:r>
              <a:rPr sz="3150" b="1">
                <a:solidFill>
                  <a:srgbClr val="FF5B45"/>
                </a:solidFill>
              </a:rPr>
              <a:t>ИЛЛЮМИНАТОРА И ЧЁРНОГО МОРЯ.</a:t>
            </a:r>
          </a:p>
        </p:txBody>
      </p:sp>
      <p:sp>
        <p:nvSpPr>
          <p:cNvPr id="8" name="s8-lead">
            <a:extLst xmlns:a="http://schemas.openxmlformats.org/drawingml/2006/main">
              <a:ext uri="{FF2B5EF4-FFF2-40B4-BE49-F238E27FC236}">
                <a16:creationId xmlns:a16="http://schemas.microsoft.com/office/drawing/2014/main" id="{F2A0ABC0-E7C5-45A2-938B-C3359B84B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24150"/>
            <a:ext cx="666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8145D"/>
                </a:solidFill>
              </a:defRPr>
            </a:pPr>
            <a:r>
              <a:rPr sz="2025" b="1">
                <a:solidFill>
                  <a:srgbClr val="08145D"/>
                </a:solidFill>
              </a:rPr>
              <a:t>Рабочая сессия Tutu × команда проекта фиксирует:</a:t>
            </a:r>
          </a:p>
        </p:txBody>
      </p:sp>
      <p:sp>
        <p:nvSpPr>
          <p:cNvPr id="9" name="s8-bullet-0">
            <a:extLst xmlns:a="http://schemas.openxmlformats.org/drawingml/2006/main">
              <a:ext uri="{FF2B5EF4-FFF2-40B4-BE49-F238E27FC236}">
                <a16:creationId xmlns:a16="http://schemas.microsoft.com/office/drawing/2014/main" id="{EDAB2628-3A73-417F-BF37-D9244F43D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0"/>
            <a:ext cx="190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5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s8-item-0">
            <a:extLst xmlns:a="http://schemas.openxmlformats.org/drawingml/2006/main">
              <a:ext uri="{FF2B5EF4-FFF2-40B4-BE49-F238E27FC236}">
                <a16:creationId xmlns:a16="http://schemas.microsoft.com/office/drawing/2014/main" id="{CC467956-7136-47AB-AECC-4FC42C2A5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333750"/>
            <a:ext cx="7048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01342"/>
                </a:solidFill>
              </a:defRPr>
            </a:pPr>
            <a:r>
              <a:rPr sz="1575" b="0">
                <a:solidFill>
                  <a:srgbClr val="101342"/>
                </a:solidFill>
              </a:rPr>
              <a:t>2 стартовых AI-сценария и 3 маршрута по России</a:t>
            </a:r>
          </a:p>
        </p:txBody>
      </p:sp>
      <p:sp>
        <p:nvSpPr>
          <p:cNvPr id="11" name="s8-bullet-1">
            <a:extLst xmlns:a="http://schemas.openxmlformats.org/drawingml/2006/main">
              <a:ext uri="{FF2B5EF4-FFF2-40B4-BE49-F238E27FC236}">
                <a16:creationId xmlns:a16="http://schemas.microsoft.com/office/drawing/2014/main" id="{DDA36320-3D6C-4A8E-B829-FE0186AC3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90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5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s8-item-1">
            <a:extLst xmlns:a="http://schemas.openxmlformats.org/drawingml/2006/main">
              <a:ext uri="{FF2B5EF4-FFF2-40B4-BE49-F238E27FC236}">
                <a16:creationId xmlns:a16="http://schemas.microsoft.com/office/drawing/2014/main" id="{F2D2B648-EA8B-412A-972C-66D80A410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886200"/>
            <a:ext cx="7048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01342"/>
                </a:solidFill>
              </a:defRPr>
            </a:pPr>
            <a:r>
              <a:rPr sz="1575" b="0">
                <a:solidFill>
                  <a:srgbClr val="101342"/>
                </a:solidFill>
              </a:rPr>
              <a:t>продуктовые ссылки, промокод и призовую механику</a:t>
            </a:r>
          </a:p>
        </p:txBody>
      </p:sp>
      <p:sp>
        <p:nvSpPr>
          <p:cNvPr id="13" name="s8-bullet-2">
            <a:extLst xmlns:a="http://schemas.openxmlformats.org/drawingml/2006/main">
              <a:ext uri="{FF2B5EF4-FFF2-40B4-BE49-F238E27FC236}">
                <a16:creationId xmlns:a16="http://schemas.microsoft.com/office/drawing/2014/main" id="{7130D4E2-67CC-4871-AFDA-B25416AB0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33900"/>
            <a:ext cx="190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5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s8-item-2">
            <a:extLst xmlns:a="http://schemas.openxmlformats.org/drawingml/2006/main">
              <a:ext uri="{FF2B5EF4-FFF2-40B4-BE49-F238E27FC236}">
                <a16:creationId xmlns:a16="http://schemas.microsoft.com/office/drawing/2014/main" id="{318F1D4A-D408-44BC-A3D3-1047A9BF5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438650"/>
            <a:ext cx="7048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01342"/>
                </a:solidFill>
              </a:defRPr>
            </a:pPr>
            <a:r>
              <a:rPr sz="1575" b="0">
                <a:solidFill>
                  <a:srgbClr val="101342"/>
                </a:solidFill>
              </a:rPr>
              <a:t>согласия, модерацию и quality gate</a:t>
            </a:r>
          </a:p>
        </p:txBody>
      </p:sp>
      <p:sp>
        <p:nvSpPr>
          <p:cNvPr id="15" name="s8-bullet-3">
            <a:extLst xmlns:a="http://schemas.openxmlformats.org/drawingml/2006/main">
              <a:ext uri="{FF2B5EF4-FFF2-40B4-BE49-F238E27FC236}">
                <a16:creationId xmlns:a16="http://schemas.microsoft.com/office/drawing/2014/main" id="{BEEA4528-B6C5-4718-BFA3-2DA1D08CB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86350"/>
            <a:ext cx="190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F1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s8-item-3">
            <a:extLst xmlns:a="http://schemas.openxmlformats.org/drawingml/2006/main">
              <a:ext uri="{FF2B5EF4-FFF2-40B4-BE49-F238E27FC236}">
                <a16:creationId xmlns:a16="http://schemas.microsoft.com/office/drawing/2014/main" id="{624A0093-6ECC-4AEA-9C49-71BFA67A4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991100"/>
            <a:ext cx="7048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01342"/>
                </a:solidFill>
              </a:defRPr>
            </a:pPr>
            <a:r>
              <a:rPr sz="1575" b="0">
                <a:solidFill>
                  <a:srgbClr val="101342"/>
                </a:solidFill>
              </a:rPr>
              <a:t>одну метрику от ролика до бронирования</a:t>
            </a:r>
          </a:p>
        </p:txBody>
      </p:sp>
      <p:sp>
        <p:nvSpPr>
          <p:cNvPr id="17" name="s8-cta-bg">
            <a:extLst xmlns:a="http://schemas.openxmlformats.org/drawingml/2006/main">
              <a:ext uri="{FF2B5EF4-FFF2-40B4-BE49-F238E27FC236}">
                <a16:creationId xmlns:a16="http://schemas.microsoft.com/office/drawing/2014/main" id="{DBE086B0-5E9D-4EB5-AC43-CAD57E4F5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762250"/>
            <a:ext cx="266700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145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s8-cta-label">
            <a:extLst xmlns:a="http://schemas.openxmlformats.org/drawingml/2006/main">
              <a:ext uri="{FF2B5EF4-FFF2-40B4-BE49-F238E27FC236}">
                <a16:creationId xmlns:a16="http://schemas.microsoft.com/office/drawing/2014/main" id="{444CD56F-B10D-4E2D-88CF-523AF6EE1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143250"/>
            <a:ext cx="200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C7F133"/>
                </a:solidFill>
              </a:defRPr>
            </a:pPr>
            <a:r>
              <a:rPr sz="1425" b="1">
                <a:solidFill>
                  <a:srgbClr val="C7F133"/>
                </a:solidFill>
              </a:rPr>
              <a:t>LIVE-DEMO</a:t>
            </a:r>
          </a:p>
        </p:txBody>
      </p:sp>
      <p:sp>
        <p:nvSpPr>
          <p:cNvPr id="19" name="s8-cta-title">
            <a:extLst xmlns:a="http://schemas.openxmlformats.org/drawingml/2006/main">
              <a:ext uri="{FF2B5EF4-FFF2-40B4-BE49-F238E27FC236}">
                <a16:creationId xmlns:a16="http://schemas.microsoft.com/office/drawing/2014/main" id="{FD3B6652-FC5C-4DCB-9795-9F4F3C21D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714750"/>
            <a:ext cx="20002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475" b="1">
                <a:solidFill>
                  <a:srgbClr val="FFFFFF"/>
                </a:solidFill>
              </a:defRPr>
            </a:pPr>
            <a:r>
              <a:rPr sz="2475" b="1">
                <a:solidFill>
                  <a:srgbClr val="FFFFFF"/>
                </a:solidFill>
              </a:rPr>
              <a:t>НОВЫЙ ТЫ</a:t>
            </a:r>
          </a:p>
          <a:p xmlns:a="http://schemas.openxmlformats.org/drawingml/2006/main">
            <a:pPr algn="l">
              <a:defRPr sz="2475" b="1">
                <a:solidFill>
                  <a:srgbClr val="FFFFFF"/>
                </a:solidFill>
              </a:defRPr>
            </a:pPr>
            <a:r>
              <a:rPr sz="2475" b="1">
                <a:solidFill>
                  <a:srgbClr val="FFFFFF"/>
                </a:solidFill>
              </a:rPr>
              <a:t>УЖЕ В ПУТИ</a:t>
            </a:r>
          </a:p>
        </p:txBody>
      </p:sp>
      <p:sp>
        <p:nvSpPr>
          <p:cNvPr id="20" name="s8-url">
            <a:extLst xmlns:a="http://schemas.openxmlformats.org/drawingml/2006/main">
              <a:ext uri="{FF2B5EF4-FFF2-40B4-BE49-F238E27FC236}">
                <a16:creationId xmlns:a16="http://schemas.microsoft.com/office/drawing/2014/main" id="{A7616028-F150-46EF-AAB2-C6E555DBB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4933950"/>
            <a:ext cx="19812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FFFFFF"/>
                </a:solidFill>
              </a:defRPr>
            </a:pPr>
            <a:r>
              <a:rPr sz="900" b="0">
                <a:solidFill>
                  <a:srgbClr val="FFFFFF"/>
                </a:solidFill>
              </a:rPr>
              <a:t>offer.synth-nova.com/</a:t>
            </a:r>
          </a:p>
          <a:p xmlns:a="http://schemas.openxmlformats.org/drawingml/2006/main">
            <a:pPr algn="l">
              <a:defRPr sz="900" b="0">
                <a:solidFill>
                  <a:srgbClr val="FFFFFF"/>
                </a:solidFill>
              </a:defRPr>
            </a:pPr>
            <a:r>
              <a:rPr sz="900" b="0">
                <a:solidFill>
                  <a:srgbClr val="FFFFFF"/>
                </a:solidFill>
              </a:rPr>
              <a:t>tutu/challenge</a:t>
            </a:r>
          </a:p>
        </p:txBody>
      </p:sp>
    </p:spTree>
    <p:extLst>
      <p:ext uri="{BB962C8B-B14F-4D97-AF65-F5344CB8AC3E}">
        <p14:creationId xmlns:p14="http://schemas.microsoft.com/office/powerpoint/2010/main" val="100233861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2026-08-12T09:07:37.9100000Z</dcterms:created>
  <dcterms:modified xsi:type="dcterms:W3CDTF">2026-08-12T09:07:37.9110000Z</dcterms:modified>
</coreProperties>
</file>